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20" Type="http://schemas.openxmlformats.org/officeDocument/2006/relationships/slide" Target="slides/slide16.xml"/><Relationship Id="rId42" Type="http://schemas.openxmlformats.org/officeDocument/2006/relationships/slide" Target="slides/slide38.xml"/><Relationship Id="rId41" Type="http://schemas.openxmlformats.org/officeDocument/2006/relationships/slide" Target="slides/slide37.xml"/><Relationship Id="rId22" Type="http://schemas.openxmlformats.org/officeDocument/2006/relationships/slide" Target="slides/slide18.xml"/><Relationship Id="rId44" Type="http://schemas.openxmlformats.org/officeDocument/2006/relationships/slide" Target="slides/slide40.xml"/><Relationship Id="rId21" Type="http://schemas.openxmlformats.org/officeDocument/2006/relationships/slide" Target="slides/slide17.xml"/><Relationship Id="rId43" Type="http://schemas.openxmlformats.org/officeDocument/2006/relationships/slide" Target="slides/slide39.xml"/><Relationship Id="rId24" Type="http://schemas.openxmlformats.org/officeDocument/2006/relationships/slide" Target="slides/slide20.xml"/><Relationship Id="rId23" Type="http://schemas.openxmlformats.org/officeDocument/2006/relationships/slide" Target="slides/slide19.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39" Type="http://schemas.openxmlformats.org/officeDocument/2006/relationships/slide" Target="slides/slide35.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d72b547c7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d72b547c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15b1c87af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5b1c87af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d72b547c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d72b547c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d72b547c7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d72b547c7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d72b547c7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d72b547c7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d72b547c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d72b547c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15b1c87af1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5b1c87af1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15b1c87af1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5b1c87af1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15b1c87af1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5b1c87af1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d72b547c7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d72b547c7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g11b6713da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11b6713da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d72b547c7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d72b547c7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d72b547c7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d72b547c7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d72b547c7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d72b547c7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d72b547c7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d72b547c7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15b1c87af1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5b1c87af1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f27f8de7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f27f8de7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11b6713da9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1b6713da9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192eb628b0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92eb628b0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f27f8de7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f27f8de7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Google Shape;258;gf27f8de7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f27f8de7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192eb628b0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92eb628b0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15b1c87af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5b1c87af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f27f8de7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f27f8de7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15b1c87af1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5b1c87af1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15b1c87af1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5b1c87af1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15b1c87af1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5b1c87af1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f27f8de78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f27f8de78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f27f8de78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f27f8de78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f27f8de7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f27f8de7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11b6713da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1b6713da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1" name="Shape 331"/>
        <p:cNvGrpSpPr/>
        <p:nvPr/>
      </p:nvGrpSpPr>
      <p:grpSpPr>
        <a:xfrm>
          <a:off x="0" y="0"/>
          <a:ext cx="0" cy="0"/>
          <a:chOff x="0" y="0"/>
          <a:chExt cx="0" cy="0"/>
        </a:xfrm>
      </p:grpSpPr>
      <p:sp>
        <p:nvSpPr>
          <p:cNvPr id="332" name="Google Shape;332;g192eb628b0_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92eb628b0_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192eb628b0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92eb628b0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15b1c87af1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15b1c87af1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11b6713da9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1b6713da9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11b6713da9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1b6713da9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f24571b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f24571b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f24db6e6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f24db6e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f24db6e67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f24db6e6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f24571b8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f24571b8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hyperlink" Target="https://goo.gl/97LryV" TargetMode="External"/><Relationship Id="rId5" Type="http://schemas.openxmlformats.org/officeDocument/2006/relationships/hyperlink" Target="http://goo.gl/8nJro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labs.arduino.org/STARTER+KIT+-+GET+TO+KNOW+YOUR+TOOL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labs.arduino.org/STARTER+KIT+-+GET+TO+KNOW+YOUR+TOOL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arduino.cc/" TargetMode="External"/><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labs.arduino.org/What+is+a+Sketch" TargetMode="Externa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labs.arduino.org/What+is+a+Sketch" TargetMode="Externa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5.png"/><Relationship Id="rId4" Type="http://schemas.openxmlformats.org/officeDocument/2006/relationships/hyperlink" Target="http://www2.beens.org/computer-technology/arduino/activities/blinking-le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hyperlink" Target="http://www2.beens.org/computer-technology/arduino/activities/blinking-led" TargetMode="Externa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www.arduino.cc/en/Guide/Introduction"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hyperlink" Target="http://fritzing.org"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www.youtube.com/watch?v=Hxhd4HKrWpg" TargetMode="External"/><Relationship Id="rId4" Type="http://schemas.openxmlformats.org/officeDocument/2006/relationships/image" Target="../media/image12.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www2.beens.org/computer-technology/arduino/activities/rgb-leds" TargetMode="External"/><Relationship Id="rId4" Type="http://schemas.openxmlformats.org/officeDocument/2006/relationships/hyperlink" Target="http://upload.wikimedia.org/wikipedia/commons/thumb/c/c2/AdditiveColor.svg/220px-AdditiveColor.svg.png" TargetMode="External"/><Relationship Id="rId5" Type="http://schemas.openxmlformats.org/officeDocument/2006/relationships/image" Target="../media/image8.png"/><Relationship Id="rId6" Type="http://schemas.openxmlformats.org/officeDocument/2006/relationships/image" Target="../media/image1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6.png"/><Relationship Id="rId4" Type="http://schemas.openxmlformats.org/officeDocument/2006/relationships/hyperlink" Target="https://circuits.io/"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hyperlink" Target="http://www.arduino.org" TargetMode="External"/><Relationship Id="rId4" Type="http://schemas.openxmlformats.org/officeDocument/2006/relationships/hyperlink" Target="https://www.arduino.cc/en/Referenc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hyperlink" Target="https://goo.gl/cfO08H"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hyperlink" Target="mailto:pbeens@gmail.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en.wikipedia.org/wiki/Arduino"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hyperlink" Target="http://www.youtube.com/watch?v=CqrQmQqpHXc" TargetMode="External"/><Relationship Id="rId4" Type="http://schemas.openxmlformats.org/officeDocument/2006/relationships/image" Target="../media/image6.jpg"/><Relationship Id="rId5" Type="http://schemas.openxmlformats.org/officeDocument/2006/relationships/hyperlink" Target="https://www.youtube.com/watch?v=CqrQmQqpHXc"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hyperlink" Target="http://www.youtube.com/watch?v=UoBUXOOdLXY" TargetMode="External"/><Relationship Id="rId4" Type="http://schemas.openxmlformats.org/officeDocument/2006/relationships/image" Target="../media/image19.jpg"/><Relationship Id="rId5" Type="http://schemas.openxmlformats.org/officeDocument/2006/relationships/hyperlink" Target="https://www.youtube.com/watch?v=UoBUXOOdLXY"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hyperlink" Target="http://www.youtube.com/watch?v=fCxzA9_kg6s" TargetMode="External"/><Relationship Id="rId4" Type="http://schemas.openxmlformats.org/officeDocument/2006/relationships/image" Target="../media/image1.jpg"/><Relationship Id="rId5" Type="http://schemas.openxmlformats.org/officeDocument/2006/relationships/hyperlink" Target="https://www.youtube.com/watch?v=fCxzA9_kg6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4314075" y="265125"/>
            <a:ext cx="4613250" cy="4613250"/>
          </a:xfrm>
          <a:prstGeom prst="rect">
            <a:avLst/>
          </a:prstGeom>
          <a:noFill/>
          <a:ln>
            <a:noFill/>
          </a:ln>
        </p:spPr>
      </p:pic>
      <p:sp>
        <p:nvSpPr>
          <p:cNvPr id="55" name="Google Shape;55;p13"/>
          <p:cNvSpPr txBox="1"/>
          <p:nvPr>
            <p:ph type="ctrTitle"/>
          </p:nvPr>
        </p:nvSpPr>
        <p:spPr>
          <a:xfrm>
            <a:off x="55650" y="131900"/>
            <a:ext cx="4998600" cy="1931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An Introduction the Arduino</a:t>
            </a:r>
            <a:endParaRPr sz="4800"/>
          </a:p>
        </p:txBody>
      </p:sp>
      <p:sp>
        <p:nvSpPr>
          <p:cNvPr id="56" name="Google Shape;56;p13"/>
          <p:cNvSpPr txBox="1"/>
          <p:nvPr>
            <p:ph type="ctrTitle"/>
          </p:nvPr>
        </p:nvSpPr>
        <p:spPr>
          <a:xfrm>
            <a:off x="28200" y="2364375"/>
            <a:ext cx="5053500" cy="186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Peter Beens, </a:t>
            </a:r>
            <a:endParaRPr sz="3600"/>
          </a:p>
          <a:p>
            <a:pPr indent="0" lvl="0" marL="0" rtl="0" algn="ctr">
              <a:spcBef>
                <a:spcPts val="0"/>
              </a:spcBef>
              <a:spcAft>
                <a:spcPts val="0"/>
              </a:spcAft>
              <a:buNone/>
            </a:pPr>
            <a:r>
              <a:rPr lang="en" sz="3600"/>
              <a:t>DSBN 2016</a:t>
            </a:r>
            <a:endParaRPr sz="3600"/>
          </a:p>
          <a:p>
            <a:pPr indent="0" lvl="0" marL="0" rtl="0" algn="ctr">
              <a:spcBef>
                <a:spcPts val="0"/>
              </a:spcBef>
              <a:spcAft>
                <a:spcPts val="0"/>
              </a:spcAft>
              <a:buNone/>
            </a:pPr>
            <a:r>
              <a:rPr lang="en" sz="3600"/>
              <a:t>@pbeens</a:t>
            </a:r>
            <a:endParaRPr sz="3600"/>
          </a:p>
        </p:txBody>
      </p:sp>
      <p:sp>
        <p:nvSpPr>
          <p:cNvPr id="57" name="Google Shape;57;p13"/>
          <p:cNvSpPr txBox="1"/>
          <p:nvPr/>
        </p:nvSpPr>
        <p:spPr>
          <a:xfrm>
            <a:off x="3083350" y="4758350"/>
            <a:ext cx="6060600" cy="38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000"/>
              <a:t>URL for this presentation: </a:t>
            </a:r>
            <a:r>
              <a:rPr lang="en" sz="2000" u="sng">
                <a:solidFill>
                  <a:schemeClr val="hlink"/>
                </a:solidFill>
                <a:hlinkClick r:id="rId4"/>
              </a:rPr>
              <a:t>https://goo.gl/97LryV</a:t>
            </a:r>
            <a:r>
              <a:rPr lang="en" sz="2000"/>
              <a:t> </a:t>
            </a:r>
            <a:endParaRPr sz="2000"/>
          </a:p>
        </p:txBody>
      </p:sp>
      <p:sp>
        <p:nvSpPr>
          <p:cNvPr id="58" name="Google Shape;58;p13"/>
          <p:cNvSpPr txBox="1"/>
          <p:nvPr/>
        </p:nvSpPr>
        <p:spPr>
          <a:xfrm>
            <a:off x="0" y="4878375"/>
            <a:ext cx="44664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Image courtesy of </a:t>
            </a:r>
            <a:r>
              <a:rPr lang="en" sz="800" u="sng">
                <a:solidFill>
                  <a:schemeClr val="hlink"/>
                </a:solidFill>
                <a:hlinkClick r:id="rId5"/>
              </a:rPr>
              <a:t>http://goo.gl/8nJroG</a:t>
            </a:r>
            <a:endParaRPr sz="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First Program!</a:t>
            </a:r>
            <a:endParaRPr sz="3000"/>
          </a:p>
        </p:txBody>
      </p:sp>
      <p:sp>
        <p:nvSpPr>
          <p:cNvPr id="118" name="Google Shape;11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“Empty Program”</a:t>
            </a:r>
            <a:endParaRPr/>
          </a:p>
        </p:txBody>
      </p:sp>
      <p:sp>
        <p:nvSpPr>
          <p:cNvPr id="124" name="Google Shape;124;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This program will allow you to:</a:t>
            </a:r>
            <a:endParaRPr/>
          </a:p>
          <a:p>
            <a:pPr indent="-342900" lvl="0" marL="457200" rtl="0" algn="l">
              <a:spcBef>
                <a:spcPts val="1600"/>
              </a:spcBef>
              <a:spcAft>
                <a:spcPts val="0"/>
              </a:spcAft>
              <a:buSzPts val="1800"/>
              <a:buChar char="●"/>
            </a:pPr>
            <a:r>
              <a:rPr lang="en"/>
              <a:t>See the basic functions of an Arduino program</a:t>
            </a:r>
            <a:endParaRPr/>
          </a:p>
          <a:p>
            <a:pPr indent="-342900" lvl="0" marL="457200" rtl="0" algn="l">
              <a:spcBef>
                <a:spcPts val="0"/>
              </a:spcBef>
              <a:spcAft>
                <a:spcPts val="0"/>
              </a:spcAft>
              <a:buSzPts val="1800"/>
              <a:buChar char="●"/>
            </a:pPr>
            <a:r>
              <a:rPr lang="en"/>
              <a:t>Learn how to configure the editor (IDE) for the Arduino</a:t>
            </a:r>
            <a:endParaRPr/>
          </a:p>
          <a:p>
            <a:pPr indent="-342900" lvl="0" marL="457200" rtl="0" algn="l">
              <a:spcBef>
                <a:spcPts val="0"/>
              </a:spcBef>
              <a:spcAft>
                <a:spcPts val="0"/>
              </a:spcAft>
              <a:buSzPts val="1800"/>
              <a:buChar char="●"/>
            </a:pPr>
            <a:r>
              <a:rPr lang="en"/>
              <a:t>Learn how to check the syntax of a program</a:t>
            </a:r>
            <a:endParaRPr/>
          </a:p>
          <a:p>
            <a:pPr indent="-342900" lvl="0" marL="457200" rtl="0" algn="l">
              <a:spcBef>
                <a:spcPts val="0"/>
              </a:spcBef>
              <a:spcAft>
                <a:spcPts val="0"/>
              </a:spcAft>
              <a:buSzPts val="1800"/>
              <a:buChar char="●"/>
            </a:pPr>
            <a:r>
              <a:rPr lang="en"/>
              <a:t>Learn how to upload the program into the Arduino</a:t>
            </a:r>
            <a:endParaRPr/>
          </a:p>
        </p:txBody>
      </p:sp>
      <p:sp>
        <p:nvSpPr>
          <p:cNvPr id="125" name="Google Shape;125;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Save as “Empty”</a:t>
            </a:r>
            <a:endParaRPr/>
          </a:p>
        </p:txBody>
      </p:sp>
      <p:sp>
        <p:nvSpPr>
          <p:cNvPr id="131" name="Google Shape;131;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300"/>
              <a:t>void setup() {</a:t>
            </a:r>
            <a:endParaRPr sz="1300"/>
          </a:p>
          <a:p>
            <a:pPr indent="0" lvl="0" marL="0" rtl="0" algn="l">
              <a:lnSpc>
                <a:spcPct val="100000"/>
              </a:lnSpc>
              <a:spcBef>
                <a:spcPts val="0"/>
              </a:spcBef>
              <a:spcAft>
                <a:spcPts val="0"/>
              </a:spcAft>
              <a:buClr>
                <a:schemeClr val="dk1"/>
              </a:buClr>
              <a:buSzPts val="1100"/>
              <a:buFont typeface="Arial"/>
              <a:buNone/>
            </a:pPr>
            <a:r>
              <a:t/>
            </a:r>
            <a:endParaRPr sz="1300"/>
          </a:p>
          <a:p>
            <a:pPr indent="0" lvl="0" marL="0" rtl="0" algn="l">
              <a:lnSpc>
                <a:spcPct val="100000"/>
              </a:lnSpc>
              <a:spcBef>
                <a:spcPts val="0"/>
              </a:spcBef>
              <a:spcAft>
                <a:spcPts val="0"/>
              </a:spcAft>
              <a:buClr>
                <a:schemeClr val="dk1"/>
              </a:buClr>
              <a:buSzPts val="1100"/>
              <a:buFont typeface="Arial"/>
              <a:buNone/>
            </a:pPr>
            <a:r>
              <a:rPr lang="en" sz="1300"/>
              <a:t>}</a:t>
            </a:r>
            <a:endParaRPr sz="1300"/>
          </a:p>
          <a:p>
            <a:pPr indent="0" lvl="0" marL="0" rtl="0" algn="l">
              <a:lnSpc>
                <a:spcPct val="100000"/>
              </a:lnSpc>
              <a:spcBef>
                <a:spcPts val="0"/>
              </a:spcBef>
              <a:spcAft>
                <a:spcPts val="0"/>
              </a:spcAft>
              <a:buClr>
                <a:schemeClr val="dk1"/>
              </a:buClr>
              <a:buSzPts val="1100"/>
              <a:buFont typeface="Arial"/>
              <a:buNone/>
            </a:pPr>
            <a:r>
              <a:t/>
            </a:r>
            <a:endParaRPr sz="1300"/>
          </a:p>
          <a:p>
            <a:pPr indent="0" lvl="0" marL="0" rtl="0" algn="l">
              <a:lnSpc>
                <a:spcPct val="100000"/>
              </a:lnSpc>
              <a:spcBef>
                <a:spcPts val="0"/>
              </a:spcBef>
              <a:spcAft>
                <a:spcPts val="0"/>
              </a:spcAft>
              <a:buClr>
                <a:schemeClr val="dk1"/>
              </a:buClr>
              <a:buSzPts val="1100"/>
              <a:buFont typeface="Arial"/>
              <a:buNone/>
            </a:pPr>
            <a:r>
              <a:rPr lang="en" sz="1300"/>
              <a:t>void loop() {</a:t>
            </a:r>
            <a:endParaRPr sz="1300"/>
          </a:p>
          <a:p>
            <a:pPr indent="0" lvl="0" marL="0" rtl="0" algn="l">
              <a:lnSpc>
                <a:spcPct val="100000"/>
              </a:lnSpc>
              <a:spcBef>
                <a:spcPts val="0"/>
              </a:spcBef>
              <a:spcAft>
                <a:spcPts val="0"/>
              </a:spcAft>
              <a:buClr>
                <a:schemeClr val="dk1"/>
              </a:buClr>
              <a:buSzPts val="1100"/>
              <a:buFont typeface="Arial"/>
              <a:buNone/>
            </a:pPr>
            <a:r>
              <a:t/>
            </a:r>
            <a:endParaRPr sz="1300"/>
          </a:p>
          <a:p>
            <a:pPr indent="0" lvl="0" marL="0" rtl="0" algn="l">
              <a:lnSpc>
                <a:spcPct val="100000"/>
              </a:lnSpc>
              <a:spcBef>
                <a:spcPts val="0"/>
              </a:spcBef>
              <a:spcAft>
                <a:spcPts val="0"/>
              </a:spcAft>
              <a:buClr>
                <a:schemeClr val="dk1"/>
              </a:buClr>
              <a:buSzPts val="1100"/>
              <a:buFont typeface="Arial"/>
              <a:buNone/>
            </a:pPr>
            <a:r>
              <a:rPr lang="en" sz="1300"/>
              <a:t>}</a:t>
            </a:r>
            <a:endParaRPr sz="1300"/>
          </a:p>
          <a:p>
            <a:pPr indent="0" lvl="0" marL="0" rtl="0" algn="l">
              <a:lnSpc>
                <a:spcPct val="100000"/>
              </a:lnSpc>
              <a:spcBef>
                <a:spcPts val="0"/>
              </a:spcBef>
              <a:spcAft>
                <a:spcPts val="0"/>
              </a:spcAft>
              <a:buNone/>
            </a:pPr>
            <a:r>
              <a:t/>
            </a:r>
            <a:endParaRPr sz="1300">
              <a:highlight>
                <a:srgbClr val="FFFF00"/>
              </a:highlight>
            </a:endParaRPr>
          </a:p>
          <a:p>
            <a:pPr indent="0" lvl="0" marL="0" rtl="0" algn="l">
              <a:lnSpc>
                <a:spcPct val="100000"/>
              </a:lnSpc>
              <a:spcBef>
                <a:spcPts val="0"/>
              </a:spcBef>
              <a:spcAft>
                <a:spcPts val="0"/>
              </a:spcAft>
              <a:buNone/>
            </a:pPr>
            <a:r>
              <a:t/>
            </a:r>
            <a:endParaRPr sz="1300"/>
          </a:p>
        </p:txBody>
      </p:sp>
      <p:sp>
        <p:nvSpPr>
          <p:cNvPr id="132" name="Google Shape;132;p24"/>
          <p:cNvSpPr txBox="1"/>
          <p:nvPr/>
        </p:nvSpPr>
        <p:spPr>
          <a:xfrm>
            <a:off x="6303300" y="3105300"/>
            <a:ext cx="2529000" cy="13083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t>Note!</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Save the code for all your programs in a folder named “Arduino” in your home folder.</a:t>
            </a:r>
            <a:endParaRPr/>
          </a:p>
        </p:txBody>
      </p:sp>
      <p:sp>
        <p:nvSpPr>
          <p:cNvPr id="133" name="Google Shape;133;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Connect Your Arduino...</a:t>
            </a:r>
            <a:endParaRPr/>
          </a:p>
        </p:txBody>
      </p:sp>
      <p:grpSp>
        <p:nvGrpSpPr>
          <p:cNvPr id="139" name="Google Shape;139;p25"/>
          <p:cNvGrpSpPr/>
          <p:nvPr/>
        </p:nvGrpSpPr>
        <p:grpSpPr>
          <a:xfrm>
            <a:off x="275050" y="786050"/>
            <a:ext cx="8593902" cy="4144976"/>
            <a:chOff x="238400" y="795375"/>
            <a:chExt cx="8593902" cy="4144976"/>
          </a:xfrm>
        </p:grpSpPr>
        <p:pic>
          <p:nvPicPr>
            <p:cNvPr id="140" name="Google Shape;140;p25"/>
            <p:cNvPicPr preferRelativeResize="0"/>
            <p:nvPr/>
          </p:nvPicPr>
          <p:blipFill>
            <a:blip r:embed="rId3">
              <a:alphaModFix/>
            </a:blip>
            <a:stretch>
              <a:fillRect/>
            </a:stretch>
          </p:blipFill>
          <p:spPr>
            <a:xfrm>
              <a:off x="238400" y="795375"/>
              <a:ext cx="5408574" cy="3040849"/>
            </a:xfrm>
            <a:prstGeom prst="rect">
              <a:avLst/>
            </a:prstGeom>
            <a:noFill/>
            <a:ln>
              <a:noFill/>
            </a:ln>
          </p:spPr>
        </p:pic>
        <p:pic>
          <p:nvPicPr>
            <p:cNvPr id="141" name="Google Shape;141;p25"/>
            <p:cNvPicPr preferRelativeResize="0"/>
            <p:nvPr/>
          </p:nvPicPr>
          <p:blipFill>
            <a:blip r:embed="rId4">
              <a:alphaModFix/>
            </a:blip>
            <a:stretch>
              <a:fillRect/>
            </a:stretch>
          </p:blipFill>
          <p:spPr>
            <a:xfrm>
              <a:off x="4398250" y="2447425"/>
              <a:ext cx="4434051" cy="2492925"/>
            </a:xfrm>
            <a:prstGeom prst="rect">
              <a:avLst/>
            </a:prstGeom>
            <a:noFill/>
            <a:ln>
              <a:noFill/>
            </a:ln>
          </p:spPr>
        </p:pic>
      </p:grpSp>
      <p:sp>
        <p:nvSpPr>
          <p:cNvPr id="142" name="Google Shape;142;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26"/>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Uploading...</a:t>
            </a:r>
            <a:endParaRPr/>
          </a:p>
        </p:txBody>
      </p:sp>
      <p:pic>
        <p:nvPicPr>
          <p:cNvPr id="148" name="Google Shape;148;p26"/>
          <p:cNvPicPr preferRelativeResize="0"/>
          <p:nvPr/>
        </p:nvPicPr>
        <p:blipFill>
          <a:blip r:embed="rId3">
            <a:alphaModFix/>
          </a:blip>
          <a:stretch>
            <a:fillRect/>
          </a:stretch>
        </p:blipFill>
        <p:spPr>
          <a:xfrm>
            <a:off x="897688" y="866700"/>
            <a:ext cx="3799151" cy="4022625"/>
          </a:xfrm>
          <a:prstGeom prst="rect">
            <a:avLst/>
          </a:prstGeom>
          <a:noFill/>
          <a:ln>
            <a:noFill/>
          </a:ln>
        </p:spPr>
      </p:pic>
      <p:pic>
        <p:nvPicPr>
          <p:cNvPr id="149" name="Google Shape;149;p26"/>
          <p:cNvPicPr preferRelativeResize="0"/>
          <p:nvPr/>
        </p:nvPicPr>
        <p:blipFill>
          <a:blip r:embed="rId4">
            <a:alphaModFix/>
          </a:blip>
          <a:stretch>
            <a:fillRect/>
          </a:stretch>
        </p:blipFill>
        <p:spPr>
          <a:xfrm>
            <a:off x="5088038" y="866700"/>
            <a:ext cx="3158275" cy="3787400"/>
          </a:xfrm>
          <a:prstGeom prst="rect">
            <a:avLst/>
          </a:prstGeom>
          <a:noFill/>
          <a:ln>
            <a:noFill/>
          </a:ln>
        </p:spPr>
      </p:pic>
      <p:sp>
        <p:nvSpPr>
          <p:cNvPr id="150" name="Google Shape;150;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Upload!</a:t>
            </a:r>
            <a:endParaRPr/>
          </a:p>
        </p:txBody>
      </p:sp>
      <p:pic>
        <p:nvPicPr>
          <p:cNvPr id="156" name="Google Shape;156;p27"/>
          <p:cNvPicPr preferRelativeResize="0"/>
          <p:nvPr/>
        </p:nvPicPr>
        <p:blipFill>
          <a:blip r:embed="rId3">
            <a:alphaModFix/>
          </a:blip>
          <a:stretch>
            <a:fillRect/>
          </a:stretch>
        </p:blipFill>
        <p:spPr>
          <a:xfrm>
            <a:off x="2181225" y="2043113"/>
            <a:ext cx="4781550" cy="1057275"/>
          </a:xfrm>
          <a:prstGeom prst="rect">
            <a:avLst/>
          </a:prstGeom>
          <a:noFill/>
          <a:ln>
            <a:noFill/>
          </a:ln>
        </p:spPr>
      </p:pic>
      <p:sp>
        <p:nvSpPr>
          <p:cNvPr id="157" name="Google Shape;157;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8" name="Google Shape;158;p27"/>
          <p:cNvSpPr txBox="1"/>
          <p:nvPr/>
        </p:nvSpPr>
        <p:spPr>
          <a:xfrm>
            <a:off x="1182600" y="3569400"/>
            <a:ext cx="6778800" cy="5727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Watch the LEDs on the Arduino while the program is uploading...</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Program #2: “Blink”</a:t>
            </a:r>
            <a:endParaRPr/>
          </a:p>
        </p:txBody>
      </p:sp>
      <p:sp>
        <p:nvSpPr>
          <p:cNvPr id="164" name="Google Shape;164;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“Blink”</a:t>
            </a:r>
            <a:endParaRPr/>
          </a:p>
        </p:txBody>
      </p:sp>
      <p:sp>
        <p:nvSpPr>
          <p:cNvPr id="170" name="Google Shape;170;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This program turns on an LED on for one second, then off for one second, repeatedly.</a:t>
            </a:r>
            <a:endParaRPr/>
          </a:p>
          <a:p>
            <a:pPr indent="0" lvl="0" marL="0" rtl="0" algn="l">
              <a:spcBef>
                <a:spcPts val="1600"/>
              </a:spcBef>
              <a:spcAft>
                <a:spcPts val="1600"/>
              </a:spcAft>
              <a:buNone/>
            </a:pPr>
            <a:r>
              <a:rPr lang="en"/>
              <a:t>Most Arduinos have an on-board LED you can control. On the Uno and Leonardo, it is attached to digital pin 13. </a:t>
            </a:r>
            <a:endParaRPr/>
          </a:p>
        </p:txBody>
      </p:sp>
      <p:sp>
        <p:nvSpPr>
          <p:cNvPr id="171" name="Google Shape;171;p29"/>
          <p:cNvSpPr txBox="1"/>
          <p:nvPr/>
        </p:nvSpPr>
        <p:spPr>
          <a:xfrm>
            <a:off x="11800" y="4837475"/>
            <a:ext cx="91440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Credit(s): </a:t>
            </a:r>
            <a:r>
              <a:rPr lang="en" sz="800" u="sng">
                <a:solidFill>
                  <a:schemeClr val="hlink"/>
                </a:solidFill>
                <a:hlinkClick r:id="rId3"/>
              </a:rPr>
              <a:t>http://labs.arduino.org/STARTER+KIT+-+GET+TO+KNOW+YOUR+TOOLS</a:t>
            </a:r>
            <a:endParaRPr sz="800"/>
          </a:p>
        </p:txBody>
      </p:sp>
      <p:sp>
        <p:nvSpPr>
          <p:cNvPr id="172" name="Google Shape;172;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Save as “Blink”</a:t>
            </a:r>
            <a:endParaRPr/>
          </a:p>
        </p:txBody>
      </p:sp>
      <p:sp>
        <p:nvSpPr>
          <p:cNvPr id="178" name="Google Shape;178;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00">
                <a:highlight>
                  <a:srgbClr val="FFFF00"/>
                </a:highlight>
                <a:latin typeface="Courier New"/>
                <a:ea typeface="Courier New"/>
                <a:cs typeface="Courier New"/>
                <a:sym typeface="Courier New"/>
              </a:rPr>
              <a:t>// the setup function runs once when you press reset or power the board</a:t>
            </a:r>
            <a:endParaRPr sz="1300">
              <a:highlight>
                <a:srgbClr val="FFFF00"/>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latin typeface="Courier New"/>
                <a:ea typeface="Courier New"/>
                <a:cs typeface="Courier New"/>
                <a:sym typeface="Courier New"/>
              </a:rPr>
              <a:t>void setup() {</a:t>
            </a:r>
            <a:endParaRPr sz="1300">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latin typeface="Courier New"/>
                <a:ea typeface="Courier New"/>
                <a:cs typeface="Courier New"/>
                <a:sym typeface="Courier New"/>
              </a:rPr>
              <a:t>  </a:t>
            </a:r>
            <a:r>
              <a:rPr lang="en" sz="1300">
                <a:highlight>
                  <a:srgbClr val="FFFF00"/>
                </a:highlight>
                <a:latin typeface="Courier New"/>
                <a:ea typeface="Courier New"/>
                <a:cs typeface="Courier New"/>
                <a:sym typeface="Courier New"/>
              </a:rPr>
              <a:t>// initialize digital pin 13 as an output.</a:t>
            </a:r>
            <a:endParaRPr sz="1300">
              <a:highlight>
                <a:srgbClr val="FFFF00"/>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latin typeface="Courier New"/>
                <a:ea typeface="Courier New"/>
                <a:cs typeface="Courier New"/>
                <a:sym typeface="Courier New"/>
              </a:rPr>
              <a:t>  pinMode(13, OUTPUT);</a:t>
            </a:r>
            <a:endParaRPr sz="1300">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latin typeface="Courier New"/>
                <a:ea typeface="Courier New"/>
                <a:cs typeface="Courier New"/>
                <a:sym typeface="Courier New"/>
              </a:rPr>
              <a:t>}</a:t>
            </a:r>
            <a:endParaRPr sz="1300">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300">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highlight>
                  <a:srgbClr val="FFFF00"/>
                </a:highlight>
                <a:latin typeface="Courier New"/>
                <a:ea typeface="Courier New"/>
                <a:cs typeface="Courier New"/>
                <a:sym typeface="Courier New"/>
              </a:rPr>
              <a:t>// the loop function runs over and over again</a:t>
            </a:r>
            <a:endParaRPr sz="1300">
              <a:highlight>
                <a:srgbClr val="FFFF00"/>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latin typeface="Courier New"/>
                <a:ea typeface="Courier New"/>
                <a:cs typeface="Courier New"/>
                <a:sym typeface="Courier New"/>
              </a:rPr>
              <a:t>void loop() {</a:t>
            </a:r>
            <a:endParaRPr sz="1300">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latin typeface="Courier New"/>
                <a:ea typeface="Courier New"/>
                <a:cs typeface="Courier New"/>
                <a:sym typeface="Courier New"/>
              </a:rPr>
              <a:t>  digitalWrite(13, HIGH);   </a:t>
            </a:r>
            <a:r>
              <a:rPr lang="en" sz="1300">
                <a:highlight>
                  <a:srgbClr val="FFFF00"/>
                </a:highlight>
                <a:latin typeface="Courier New"/>
                <a:ea typeface="Courier New"/>
                <a:cs typeface="Courier New"/>
                <a:sym typeface="Courier New"/>
              </a:rPr>
              <a:t>// turn the LED on</a:t>
            </a:r>
            <a:endParaRPr sz="1300">
              <a:highlight>
                <a:srgbClr val="FFFF00"/>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latin typeface="Courier New"/>
                <a:ea typeface="Courier New"/>
                <a:cs typeface="Courier New"/>
                <a:sym typeface="Courier New"/>
              </a:rPr>
              <a:t>  delay(1000);              </a:t>
            </a:r>
            <a:r>
              <a:rPr lang="en" sz="1300">
                <a:highlight>
                  <a:srgbClr val="FFFF00"/>
                </a:highlight>
                <a:latin typeface="Courier New"/>
                <a:ea typeface="Courier New"/>
                <a:cs typeface="Courier New"/>
                <a:sym typeface="Courier New"/>
              </a:rPr>
              <a:t>// wait for a second</a:t>
            </a:r>
            <a:endParaRPr sz="1300">
              <a:highlight>
                <a:srgbClr val="FFFF00"/>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latin typeface="Courier New"/>
                <a:ea typeface="Courier New"/>
                <a:cs typeface="Courier New"/>
                <a:sym typeface="Courier New"/>
              </a:rPr>
              <a:t>  digitalWrite(13, LOW);    </a:t>
            </a:r>
            <a:r>
              <a:rPr lang="en" sz="1300">
                <a:highlight>
                  <a:srgbClr val="FFFF00"/>
                </a:highlight>
                <a:latin typeface="Courier New"/>
                <a:ea typeface="Courier New"/>
                <a:cs typeface="Courier New"/>
                <a:sym typeface="Courier New"/>
              </a:rPr>
              <a:t>// turn the LED off</a:t>
            </a:r>
            <a:endParaRPr sz="1300">
              <a:highlight>
                <a:srgbClr val="FFFF00"/>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latin typeface="Courier New"/>
                <a:ea typeface="Courier New"/>
                <a:cs typeface="Courier New"/>
                <a:sym typeface="Courier New"/>
              </a:rPr>
              <a:t>  delay(1000);             </a:t>
            </a:r>
            <a:r>
              <a:rPr lang="en" sz="1300">
                <a:highlight>
                  <a:srgbClr val="FFFF00"/>
                </a:highlight>
                <a:latin typeface="Courier New"/>
                <a:ea typeface="Courier New"/>
                <a:cs typeface="Courier New"/>
                <a:sym typeface="Courier New"/>
              </a:rPr>
              <a:t> // wait for a second</a:t>
            </a:r>
            <a:endParaRPr sz="1300">
              <a:highlight>
                <a:srgbClr val="FFFF00"/>
              </a:highlight>
              <a:latin typeface="Courier New"/>
              <a:ea typeface="Courier New"/>
              <a:cs typeface="Courier New"/>
              <a:sym typeface="Courier New"/>
            </a:endParaRPr>
          </a:p>
          <a:p>
            <a:pPr indent="0" lvl="0" marL="0" rtl="0" algn="l">
              <a:lnSpc>
                <a:spcPct val="100000"/>
              </a:lnSpc>
              <a:spcBef>
                <a:spcPts val="0"/>
              </a:spcBef>
              <a:spcAft>
                <a:spcPts val="0"/>
              </a:spcAft>
              <a:buNone/>
            </a:pPr>
            <a:r>
              <a:rPr lang="en" sz="1300">
                <a:latin typeface="Courier New"/>
                <a:ea typeface="Courier New"/>
                <a:cs typeface="Courier New"/>
                <a:sym typeface="Courier New"/>
              </a:rPr>
              <a:t>}</a:t>
            </a:r>
            <a:endParaRPr sz="1300">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1300"/>
          </a:p>
        </p:txBody>
      </p:sp>
      <p:sp>
        <p:nvSpPr>
          <p:cNvPr id="179" name="Google Shape;179;p30"/>
          <p:cNvSpPr txBox="1"/>
          <p:nvPr/>
        </p:nvSpPr>
        <p:spPr>
          <a:xfrm>
            <a:off x="11800" y="4837475"/>
            <a:ext cx="91440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Credit(s): </a:t>
            </a:r>
            <a:r>
              <a:rPr lang="en" sz="800" u="sng">
                <a:solidFill>
                  <a:schemeClr val="hlink"/>
                </a:solidFill>
                <a:hlinkClick r:id="rId3"/>
              </a:rPr>
              <a:t>http://labs.arduino.org/STARTER+KIT+-+GET+TO+KNOW+YOUR+TOOLS</a:t>
            </a:r>
            <a:endParaRPr sz="800"/>
          </a:p>
        </p:txBody>
      </p:sp>
      <p:sp>
        <p:nvSpPr>
          <p:cNvPr id="180" name="Google Shape;180;p30"/>
          <p:cNvSpPr txBox="1"/>
          <p:nvPr/>
        </p:nvSpPr>
        <p:spPr>
          <a:xfrm>
            <a:off x="6303300" y="2472225"/>
            <a:ext cx="2529000" cy="19932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t>Note!</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The highlighted comments are not necessary for your program, but it’s good programming practice for you to include lots of them to help document your program.</a:t>
            </a:r>
            <a:endParaRPr/>
          </a:p>
        </p:txBody>
      </p:sp>
      <p:sp>
        <p:nvSpPr>
          <p:cNvPr id="181" name="Google Shape;181;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5" name="Shape 185"/>
        <p:cNvGrpSpPr/>
        <p:nvPr/>
      </p:nvGrpSpPr>
      <p:grpSpPr>
        <a:xfrm>
          <a:off x="0" y="0"/>
          <a:ext cx="0" cy="0"/>
          <a:chOff x="0" y="0"/>
          <a:chExt cx="0" cy="0"/>
        </a:xfrm>
      </p:grpSpPr>
      <p:sp>
        <p:nvSpPr>
          <p:cNvPr id="186" name="Google Shape;186;p31"/>
          <p:cNvSpPr txBox="1"/>
          <p:nvPr>
            <p:ph type="title"/>
          </p:nvPr>
        </p:nvSpPr>
        <p:spPr>
          <a:xfrm>
            <a:off x="31170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it Work?!!</a:t>
            </a:r>
            <a:endParaRPr/>
          </a:p>
        </p:txBody>
      </p:sp>
      <p:pic>
        <p:nvPicPr>
          <p:cNvPr id="187" name="Google Shape;187;p31"/>
          <p:cNvPicPr preferRelativeResize="0"/>
          <p:nvPr/>
        </p:nvPicPr>
        <p:blipFill rotWithShape="1">
          <a:blip r:embed="rId3">
            <a:alphaModFix/>
          </a:blip>
          <a:srcRect b="0" l="-14540" r="14540" t="0"/>
          <a:stretch/>
        </p:blipFill>
        <p:spPr>
          <a:xfrm>
            <a:off x="1132825" y="916200"/>
            <a:ext cx="5037399" cy="3867199"/>
          </a:xfrm>
          <a:prstGeom prst="rect">
            <a:avLst/>
          </a:prstGeom>
          <a:noFill/>
          <a:ln>
            <a:noFill/>
          </a:ln>
        </p:spPr>
      </p:pic>
      <p:sp>
        <p:nvSpPr>
          <p:cNvPr id="188" name="Google Shape;188;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4" name="Google Shape;64;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3"/>
              </a:rPr>
              <a:t>https://www.arduino.cc/</a:t>
            </a:r>
            <a:r>
              <a:rPr lang="en"/>
              <a:t> </a:t>
            </a:r>
            <a:endParaRPr/>
          </a:p>
        </p:txBody>
      </p:sp>
      <p:pic>
        <p:nvPicPr>
          <p:cNvPr id="65" name="Google Shape;65;p14"/>
          <p:cNvPicPr preferRelativeResize="0"/>
          <p:nvPr/>
        </p:nvPicPr>
        <p:blipFill>
          <a:blip r:embed="rId4">
            <a:alphaModFix/>
          </a:blip>
          <a:stretch>
            <a:fillRect/>
          </a:stretch>
        </p:blipFill>
        <p:spPr>
          <a:xfrm>
            <a:off x="0" y="1474485"/>
            <a:ext cx="9144002" cy="326133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3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 Arduino Programming Basics</a:t>
            </a:r>
            <a:endParaRPr/>
          </a:p>
        </p:txBody>
      </p:sp>
      <p:sp>
        <p:nvSpPr>
          <p:cNvPr id="194" name="Google Shape;194;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Note!</a:t>
            </a:r>
            <a:endParaRPr/>
          </a:p>
        </p:txBody>
      </p:sp>
      <p:sp>
        <p:nvSpPr>
          <p:cNvPr id="200" name="Google Shape;200;p33"/>
          <p:cNvSpPr txBox="1"/>
          <p:nvPr>
            <p:ph idx="1" type="body"/>
          </p:nvPr>
        </p:nvSpPr>
        <p:spPr>
          <a:xfrm>
            <a:off x="311700" y="1286875"/>
            <a:ext cx="8520600" cy="341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t/>
            </a:r>
            <a:endParaRPr sz="3000">
              <a:solidFill>
                <a:schemeClr val="dk1"/>
              </a:solidFill>
            </a:endParaRPr>
          </a:p>
          <a:p>
            <a:pPr indent="0" lvl="0" marL="0" rtl="0" algn="ctr">
              <a:lnSpc>
                <a:spcPct val="100000"/>
              </a:lnSpc>
              <a:spcBef>
                <a:spcPts val="0"/>
              </a:spcBef>
              <a:spcAft>
                <a:spcPts val="0"/>
              </a:spcAft>
              <a:buClr>
                <a:schemeClr val="dk1"/>
              </a:buClr>
              <a:buSzPts val="1100"/>
              <a:buFont typeface="Arial"/>
              <a:buNone/>
            </a:pPr>
            <a:r>
              <a:rPr b="1" lang="en" sz="3000">
                <a:solidFill>
                  <a:srgbClr val="FF0000"/>
                </a:solidFill>
              </a:rPr>
              <a:t>The #1 rule in programming is:</a:t>
            </a:r>
            <a:endParaRPr b="1" sz="3000">
              <a:solidFill>
                <a:srgbClr val="FF0000"/>
              </a:solidFill>
            </a:endParaRPr>
          </a:p>
          <a:p>
            <a:pPr indent="0" lvl="0" marL="0" rtl="0" algn="ctr">
              <a:lnSpc>
                <a:spcPct val="100000"/>
              </a:lnSpc>
              <a:spcBef>
                <a:spcPts val="0"/>
              </a:spcBef>
              <a:spcAft>
                <a:spcPts val="0"/>
              </a:spcAft>
              <a:buClr>
                <a:schemeClr val="dk1"/>
              </a:buClr>
              <a:buSzPts val="1100"/>
              <a:buFont typeface="Arial"/>
              <a:buNone/>
            </a:pPr>
            <a:r>
              <a:t/>
            </a:r>
            <a:endParaRPr b="1" sz="3000">
              <a:solidFill>
                <a:srgbClr val="FF0000"/>
              </a:solidFill>
            </a:endParaRPr>
          </a:p>
          <a:p>
            <a:pPr indent="0" lvl="0" marL="0" rtl="0" algn="ctr">
              <a:lnSpc>
                <a:spcPct val="100000"/>
              </a:lnSpc>
              <a:spcBef>
                <a:spcPts val="0"/>
              </a:spcBef>
              <a:spcAft>
                <a:spcPts val="0"/>
              </a:spcAft>
              <a:buClr>
                <a:schemeClr val="dk1"/>
              </a:buClr>
              <a:buSzPts val="1100"/>
              <a:buFont typeface="Arial"/>
              <a:buNone/>
            </a:pPr>
            <a:r>
              <a:rPr b="1" lang="en" sz="3000">
                <a:solidFill>
                  <a:srgbClr val="FF0000"/>
                </a:solidFill>
              </a:rPr>
              <a:t>Save Early, Save Often!</a:t>
            </a:r>
            <a:endParaRPr b="1" sz="3000">
              <a:solidFill>
                <a:srgbClr val="FF0000"/>
              </a:solidFill>
            </a:endParaRPr>
          </a:p>
        </p:txBody>
      </p:sp>
      <p:sp>
        <p:nvSpPr>
          <p:cNvPr id="201" name="Google Shape;201;p33"/>
          <p:cNvSpPr txBox="1"/>
          <p:nvPr/>
        </p:nvSpPr>
        <p:spPr>
          <a:xfrm>
            <a:off x="3886200" y="3051800"/>
            <a:ext cx="6583800" cy="76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Variables</a:t>
            </a:r>
            <a:endParaRPr/>
          </a:p>
        </p:txBody>
      </p:sp>
      <p:sp>
        <p:nvSpPr>
          <p:cNvPr id="208" name="Google Shape;208;p34"/>
          <p:cNvSpPr txBox="1"/>
          <p:nvPr>
            <p:ph idx="1" type="body"/>
          </p:nvPr>
        </p:nvSpPr>
        <p:spPr>
          <a:xfrm>
            <a:off x="311700" y="1152475"/>
            <a:ext cx="8520600" cy="103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variable is a place for storing a piece of data. It has a name, a type, and a value.</a:t>
            </a:r>
            <a:endParaRPr/>
          </a:p>
          <a:p>
            <a:pPr indent="0" lvl="0" marL="0" rtl="0" algn="l">
              <a:spcBef>
                <a:spcPts val="1600"/>
              </a:spcBef>
              <a:spcAft>
                <a:spcPts val="1600"/>
              </a:spcAft>
              <a:buNone/>
            </a:pPr>
            <a:r>
              <a:rPr lang="en"/>
              <a:t>Example: </a:t>
            </a:r>
            <a:endParaRPr/>
          </a:p>
        </p:txBody>
      </p:sp>
      <p:sp>
        <p:nvSpPr>
          <p:cNvPr id="209" name="Google Shape;209;p34"/>
          <p:cNvSpPr txBox="1"/>
          <p:nvPr/>
        </p:nvSpPr>
        <p:spPr>
          <a:xfrm>
            <a:off x="11800" y="4837475"/>
            <a:ext cx="91440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Credit(s): </a:t>
            </a:r>
            <a:r>
              <a:rPr lang="en" sz="800" u="sng">
                <a:solidFill>
                  <a:schemeClr val="hlink"/>
                </a:solidFill>
                <a:hlinkClick r:id="rId3"/>
              </a:rPr>
              <a:t>http://labs.arduino.org/What+is+a+Sketch</a:t>
            </a:r>
            <a:endParaRPr sz="800"/>
          </a:p>
        </p:txBody>
      </p:sp>
      <p:pic>
        <p:nvPicPr>
          <p:cNvPr id="210" name="Google Shape;210;p34"/>
          <p:cNvPicPr preferRelativeResize="0"/>
          <p:nvPr/>
        </p:nvPicPr>
        <p:blipFill rotWithShape="1">
          <a:blip r:embed="rId4">
            <a:alphaModFix/>
          </a:blip>
          <a:srcRect b="-10" l="2827" r="0" t="10"/>
          <a:stretch/>
        </p:blipFill>
        <p:spPr>
          <a:xfrm>
            <a:off x="311700" y="2323127"/>
            <a:ext cx="8885126" cy="284875"/>
          </a:xfrm>
          <a:prstGeom prst="rect">
            <a:avLst/>
          </a:prstGeom>
          <a:noFill/>
          <a:ln>
            <a:noFill/>
          </a:ln>
        </p:spPr>
      </p:pic>
      <p:sp>
        <p:nvSpPr>
          <p:cNvPr id="211" name="Google Shape;211;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Variables (cont’d)</a:t>
            </a:r>
            <a:endParaRPr/>
          </a:p>
        </p:txBody>
      </p:sp>
      <p:sp>
        <p:nvSpPr>
          <p:cNvPr id="217" name="Google Shape;217;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example declares a variable with the name </a:t>
            </a:r>
            <a:r>
              <a:rPr i="1" lang="en"/>
              <a:t>ledPin</a:t>
            </a:r>
            <a:r>
              <a:rPr lang="en"/>
              <a:t>, the type </a:t>
            </a:r>
            <a:r>
              <a:rPr i="1" lang="en"/>
              <a:t>int</a:t>
            </a:r>
            <a:r>
              <a:rPr lang="en"/>
              <a:t>, and an initial value of </a:t>
            </a:r>
            <a:r>
              <a:rPr i="1" lang="en"/>
              <a:t>13</a:t>
            </a:r>
            <a:r>
              <a:rPr lang="en"/>
              <a:t>.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It's being used to indicate which Arduino pin the LED is connected to. </a:t>
            </a:r>
            <a:endParaRPr/>
          </a:p>
          <a:p>
            <a:pPr indent="0" lvl="0" marL="0" rtl="0" algn="l">
              <a:spcBef>
                <a:spcPts val="1600"/>
              </a:spcBef>
              <a:spcAft>
                <a:spcPts val="1600"/>
              </a:spcAft>
              <a:buNone/>
            </a:pPr>
            <a:r>
              <a:rPr lang="en"/>
              <a:t>Every time the variable “ledPin” appears in the code, its value will be retrieved (i.e. the value 13). </a:t>
            </a:r>
            <a:endParaRPr/>
          </a:p>
        </p:txBody>
      </p:sp>
      <p:sp>
        <p:nvSpPr>
          <p:cNvPr id="218" name="Google Shape;218;p35"/>
          <p:cNvSpPr txBox="1"/>
          <p:nvPr/>
        </p:nvSpPr>
        <p:spPr>
          <a:xfrm>
            <a:off x="11800" y="4837475"/>
            <a:ext cx="91440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Credit(s): </a:t>
            </a:r>
            <a:r>
              <a:rPr lang="en" sz="800" u="sng">
                <a:solidFill>
                  <a:schemeClr val="hlink"/>
                </a:solidFill>
                <a:hlinkClick r:id="rId3"/>
              </a:rPr>
              <a:t>http://labs.arduino.org/What+is+a+Sketch</a:t>
            </a:r>
            <a:endParaRPr sz="800"/>
          </a:p>
        </p:txBody>
      </p:sp>
      <p:sp>
        <p:nvSpPr>
          <p:cNvPr id="219" name="Google Shape;219;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20" name="Google Shape;220;p35"/>
          <p:cNvPicPr preferRelativeResize="0"/>
          <p:nvPr/>
        </p:nvPicPr>
        <p:blipFill rotWithShape="1">
          <a:blip r:embed="rId4">
            <a:alphaModFix/>
          </a:blip>
          <a:srcRect b="-10" l="2827" r="0" t="10"/>
          <a:stretch/>
        </p:blipFill>
        <p:spPr>
          <a:xfrm>
            <a:off x="311700" y="2018327"/>
            <a:ext cx="8885126" cy="2848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3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Program #3: Blink with a Variable</a:t>
            </a:r>
            <a:endParaRPr/>
          </a:p>
        </p:txBody>
      </p:sp>
      <p:sp>
        <p:nvSpPr>
          <p:cNvPr id="226" name="Google Shape;226;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a:t>
            </a:r>
            <a:endParaRPr/>
          </a:p>
        </p:txBody>
      </p:sp>
      <p:sp>
        <p:nvSpPr>
          <p:cNvPr id="232" name="Google Shape;232;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Modify your Blink program by inserting the ledPin declaration (as shown below) and substituting “13” with “ledPin” everywhere in your program.</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The declaration line should go </a:t>
            </a:r>
            <a:r>
              <a:rPr lang="en" u="sng"/>
              <a:t>above</a:t>
            </a:r>
            <a:r>
              <a:rPr lang="en"/>
              <a:t> the setup() function.</a:t>
            </a:r>
            <a:endParaRPr/>
          </a:p>
          <a:p>
            <a:pPr indent="0" lvl="0" marL="0" rtl="0" algn="l">
              <a:spcBef>
                <a:spcPts val="1600"/>
              </a:spcBef>
              <a:spcAft>
                <a:spcPts val="1600"/>
              </a:spcAft>
              <a:buNone/>
            </a:pPr>
            <a:r>
              <a:rPr lang="en"/>
              <a:t>Don’t forget to save your program! </a:t>
            </a:r>
            <a:endParaRPr/>
          </a:p>
        </p:txBody>
      </p:sp>
      <p:sp>
        <p:nvSpPr>
          <p:cNvPr id="233" name="Google Shape;233;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4" name="Google Shape;234;p37"/>
          <p:cNvPicPr preferRelativeResize="0"/>
          <p:nvPr/>
        </p:nvPicPr>
        <p:blipFill rotWithShape="1">
          <a:blip r:embed="rId3">
            <a:alphaModFix/>
          </a:blip>
          <a:srcRect b="-10" l="2827" r="0" t="10"/>
          <a:stretch/>
        </p:blipFill>
        <p:spPr>
          <a:xfrm>
            <a:off x="311700" y="2018327"/>
            <a:ext cx="8885126" cy="2848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code should look like this:</a:t>
            </a:r>
            <a:endParaRPr/>
          </a:p>
        </p:txBody>
      </p:sp>
      <p:sp>
        <p:nvSpPr>
          <p:cNvPr id="240" name="Google Shape;240;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41" name="Google Shape;241;p38"/>
          <p:cNvPicPr preferRelativeResize="0"/>
          <p:nvPr/>
        </p:nvPicPr>
        <p:blipFill>
          <a:blip r:embed="rId3">
            <a:alphaModFix/>
          </a:blip>
          <a:stretch>
            <a:fillRect/>
          </a:stretch>
        </p:blipFill>
        <p:spPr>
          <a:xfrm>
            <a:off x="479625" y="1210052"/>
            <a:ext cx="3753450" cy="33912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Let’s Hook Up an External LED!</a:t>
            </a:r>
            <a:endParaRPr/>
          </a:p>
        </p:txBody>
      </p:sp>
      <p:sp>
        <p:nvSpPr>
          <p:cNvPr id="247" name="Google Shape;247;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Schematic</a:t>
            </a:r>
            <a:endParaRPr/>
          </a:p>
        </p:txBody>
      </p:sp>
      <p:pic>
        <p:nvPicPr>
          <p:cNvPr descr="2013-09-27 14_09_00-Untitled Sketch.fzz_ - Fritzing - [Schematic View].png" id="253" name="Google Shape;253;p40"/>
          <p:cNvPicPr preferRelativeResize="0"/>
          <p:nvPr/>
        </p:nvPicPr>
        <p:blipFill>
          <a:blip r:embed="rId3">
            <a:alphaModFix/>
          </a:blip>
          <a:stretch>
            <a:fillRect/>
          </a:stretch>
        </p:blipFill>
        <p:spPr>
          <a:xfrm>
            <a:off x="2967038" y="666750"/>
            <a:ext cx="3209925" cy="3810000"/>
          </a:xfrm>
          <a:prstGeom prst="rect">
            <a:avLst/>
          </a:prstGeom>
          <a:noFill/>
          <a:ln>
            <a:noFill/>
          </a:ln>
        </p:spPr>
      </p:pic>
      <p:sp>
        <p:nvSpPr>
          <p:cNvPr id="254" name="Google Shape;254;p40"/>
          <p:cNvSpPr txBox="1"/>
          <p:nvPr/>
        </p:nvSpPr>
        <p:spPr>
          <a:xfrm>
            <a:off x="11800" y="4837475"/>
            <a:ext cx="91440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Image source: </a:t>
            </a:r>
            <a:r>
              <a:rPr lang="en" sz="800" u="sng">
                <a:solidFill>
                  <a:schemeClr val="hlink"/>
                </a:solidFill>
                <a:hlinkClick r:id="rId4"/>
              </a:rPr>
              <a:t>http://www2.beens.org/computer-technology/arduino/activities/blinking-led</a:t>
            </a:r>
            <a:r>
              <a:rPr lang="en" sz="800"/>
              <a:t> </a:t>
            </a:r>
            <a:endParaRPr sz="800"/>
          </a:p>
        </p:txBody>
      </p:sp>
      <p:sp>
        <p:nvSpPr>
          <p:cNvPr id="255" name="Google Shape;255;p40"/>
          <p:cNvSpPr/>
          <p:nvPr/>
        </p:nvSpPr>
        <p:spPr>
          <a:xfrm>
            <a:off x="6609600" y="1331675"/>
            <a:ext cx="2040300" cy="1443300"/>
          </a:xfrm>
          <a:prstGeom prst="wedgeRectCallout">
            <a:avLst>
              <a:gd fmla="val -78144" name="adj1"/>
              <a:gd fmla="val 106906"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The resistor is needed to protect the LED. It limits the current to a safe amount and drops the voltage across the LED to about 2 volts.</a:t>
            </a:r>
            <a:endParaRPr/>
          </a:p>
        </p:txBody>
      </p:sp>
      <p:sp>
        <p:nvSpPr>
          <p:cNvPr id="256" name="Google Shape;256;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Google Shape;261;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Pictorial</a:t>
            </a:r>
            <a:endParaRPr/>
          </a:p>
        </p:txBody>
      </p:sp>
      <p:sp>
        <p:nvSpPr>
          <p:cNvPr id="262" name="Google Shape;262;p41"/>
          <p:cNvSpPr txBox="1"/>
          <p:nvPr/>
        </p:nvSpPr>
        <p:spPr>
          <a:xfrm>
            <a:off x="11800" y="4837475"/>
            <a:ext cx="91440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Image source: </a:t>
            </a:r>
            <a:r>
              <a:rPr lang="en" sz="800" u="sng">
                <a:solidFill>
                  <a:schemeClr val="hlink"/>
                </a:solidFill>
                <a:hlinkClick r:id="rId3"/>
              </a:rPr>
              <a:t>http://www2.beens.org/computer-technology/arduino/activities/blinking-led</a:t>
            </a:r>
            <a:r>
              <a:rPr lang="en" sz="800"/>
              <a:t> </a:t>
            </a:r>
            <a:endParaRPr sz="800"/>
          </a:p>
        </p:txBody>
      </p:sp>
      <p:sp>
        <p:nvSpPr>
          <p:cNvPr id="263" name="Google Shape;263;p41"/>
          <p:cNvSpPr txBox="1"/>
          <p:nvPr/>
        </p:nvSpPr>
        <p:spPr>
          <a:xfrm>
            <a:off x="6459825" y="3229775"/>
            <a:ext cx="2529000" cy="1607700"/>
          </a:xfrm>
          <a:prstGeom prst="rect">
            <a:avLst/>
          </a:prstGeom>
          <a:noFill/>
          <a:ln cap="flat" cmpd="sng" w="2857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t>Note!</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Unplug your Arduino while hooking up the electronic components. Get the circuit checked before applying power.</a:t>
            </a:r>
            <a:endParaRPr/>
          </a:p>
        </p:txBody>
      </p:sp>
      <p:sp>
        <p:nvSpPr>
          <p:cNvPr id="264" name="Google Shape;264;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65" name="Google Shape;265;p41"/>
          <p:cNvPicPr preferRelativeResize="0"/>
          <p:nvPr/>
        </p:nvPicPr>
        <p:blipFill>
          <a:blip r:embed="rId4">
            <a:alphaModFix/>
          </a:blip>
          <a:stretch>
            <a:fillRect/>
          </a:stretch>
        </p:blipFill>
        <p:spPr>
          <a:xfrm>
            <a:off x="2147101" y="0"/>
            <a:ext cx="4048949" cy="481827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323725"/>
            <a:ext cx="8520600" cy="4580100"/>
          </a:xfrm>
          <a:prstGeom prst="rect">
            <a:avLst/>
          </a:prstGeom>
          <a:ln>
            <a:noFill/>
          </a:ln>
        </p:spPr>
        <p:txBody>
          <a:bodyPr anchorCtr="0" anchor="ctr" bIns="91425" lIns="91425" spcFirstLastPara="1" rIns="91425" wrap="square" tIns="91425">
            <a:noAutofit/>
          </a:bodyPr>
          <a:lstStyle/>
          <a:p>
            <a:pPr indent="-457200" lvl="0" marL="457200" rtl="0" algn="l">
              <a:spcBef>
                <a:spcPts val="0"/>
              </a:spcBef>
              <a:spcAft>
                <a:spcPts val="0"/>
              </a:spcAft>
              <a:buSzPts val="3600"/>
              <a:buChar char="●"/>
            </a:pPr>
            <a:r>
              <a:rPr lang="en"/>
              <a:t>Arduino is an open-source electronics platform based on easy-to-use hardware and software. </a:t>
            </a:r>
            <a:endParaRPr/>
          </a:p>
        </p:txBody>
      </p:sp>
      <p:sp>
        <p:nvSpPr>
          <p:cNvPr id="71" name="Google Shape;7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2" name="Google Shape;72;p15"/>
          <p:cNvSpPr txBox="1"/>
          <p:nvPr/>
        </p:nvSpPr>
        <p:spPr>
          <a:xfrm>
            <a:off x="11800" y="4837475"/>
            <a:ext cx="91440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Credit: </a:t>
            </a:r>
            <a:r>
              <a:rPr lang="en" sz="800" u="sng">
                <a:solidFill>
                  <a:schemeClr val="hlink"/>
                </a:solidFill>
                <a:hlinkClick r:id="rId3"/>
              </a:rPr>
              <a:t>https://www.arduino.cc/en/Guide/Introduction</a:t>
            </a:r>
            <a:r>
              <a:rPr lang="en" sz="800"/>
              <a:t>  </a:t>
            </a:r>
            <a:endParaRPr sz="8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4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Program #4: A Traffic Light</a:t>
            </a:r>
            <a:endParaRPr/>
          </a:p>
        </p:txBody>
      </p:sp>
      <p:sp>
        <p:nvSpPr>
          <p:cNvPr id="271" name="Google Shape;271;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Build a Traffic Light!</a:t>
            </a:r>
            <a:endParaRPr/>
          </a:p>
        </p:txBody>
      </p:sp>
      <p:sp>
        <p:nvSpPr>
          <p:cNvPr id="277" name="Google Shape;277;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Save your Blink program as “TrafficLight”.</a:t>
            </a:r>
            <a:endParaRPr/>
          </a:p>
          <a:p>
            <a:pPr indent="0" lvl="0" marL="0" rtl="0" algn="l">
              <a:spcBef>
                <a:spcPts val="1600"/>
              </a:spcBef>
              <a:spcAft>
                <a:spcPts val="0"/>
              </a:spcAft>
              <a:buNone/>
            </a:pPr>
            <a:r>
              <a:rPr lang="en"/>
              <a:t>Modify “ledPin” to be “redLED” throughout your program.</a:t>
            </a:r>
            <a:endParaRPr/>
          </a:p>
          <a:p>
            <a:pPr indent="0" lvl="0" marL="0" rtl="0" algn="l">
              <a:spcBef>
                <a:spcPts val="1600"/>
              </a:spcBef>
              <a:spcAft>
                <a:spcPts val="0"/>
              </a:spcAft>
              <a:buNone/>
            </a:pPr>
            <a:r>
              <a:rPr lang="en"/>
              <a:t>Add two variables “yellowLED” and “greenLED”, using pins 12 and 11, respectively.</a:t>
            </a:r>
            <a:endParaRPr/>
          </a:p>
          <a:p>
            <a:pPr indent="0" lvl="0" marL="0" rtl="0" algn="l">
              <a:spcBef>
                <a:spcPts val="1600"/>
              </a:spcBef>
              <a:spcAft>
                <a:spcPts val="1600"/>
              </a:spcAft>
              <a:buNone/>
            </a:pPr>
            <a:r>
              <a:rPr lang="en"/>
              <a:t>Modify your program and your circuitry to simulate a traffic light. There should be no delay between each LED being lit.</a:t>
            </a:r>
            <a:endParaRPr/>
          </a:p>
        </p:txBody>
      </p:sp>
      <p:sp>
        <p:nvSpPr>
          <p:cNvPr id="278" name="Google Shape;278;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44"/>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Program #5, 6, and 7: 8 LEDs</a:t>
            </a:r>
            <a:endParaRPr/>
          </a:p>
        </p:txBody>
      </p:sp>
      <p:sp>
        <p:nvSpPr>
          <p:cNvPr id="284" name="Google Shape;284;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8 LED Circuit and Programs</a:t>
            </a:r>
            <a:endParaRPr/>
          </a:p>
        </p:txBody>
      </p:sp>
      <p:sp>
        <p:nvSpPr>
          <p:cNvPr id="290" name="Google Shape;290;p4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wire up 8 LEDs. Remember that each LED requires its own resistor. For convenience, use pins 6-13. (Hint: use pin 6 for LED 1, 7 for LED 2, etc.)</a:t>
            </a:r>
            <a:endParaRPr/>
          </a:p>
          <a:p>
            <a:pPr indent="0" lvl="0" marL="0" rtl="0" algn="l">
              <a:spcBef>
                <a:spcPts val="1600"/>
              </a:spcBef>
              <a:spcAft>
                <a:spcPts val="0"/>
              </a:spcAft>
              <a:buNone/>
            </a:pPr>
            <a:r>
              <a:rPr lang="en"/>
              <a:t>Program 5: Simply flash all 8 LEDs on and off.</a:t>
            </a:r>
            <a:endParaRPr/>
          </a:p>
          <a:p>
            <a:pPr indent="0" lvl="0" marL="0" rtl="0" algn="l">
              <a:spcBef>
                <a:spcPts val="1600"/>
              </a:spcBef>
              <a:spcAft>
                <a:spcPts val="0"/>
              </a:spcAft>
              <a:buNone/>
            </a:pPr>
            <a:r>
              <a:rPr lang="en"/>
              <a:t>Program 6: Light the LEDs in sequence.</a:t>
            </a:r>
            <a:endParaRPr/>
          </a:p>
          <a:p>
            <a:pPr indent="0" lvl="0" marL="0" rtl="0" algn="l">
              <a:spcBef>
                <a:spcPts val="1600"/>
              </a:spcBef>
              <a:spcAft>
                <a:spcPts val="1600"/>
              </a:spcAft>
              <a:buNone/>
            </a:pPr>
            <a:r>
              <a:rPr lang="en"/>
              <a:t>Program 7: Create a binary counter, with each LED representing one bit in a byte.</a:t>
            </a:r>
            <a:endParaRPr/>
          </a:p>
        </p:txBody>
      </p:sp>
      <p:sp>
        <p:nvSpPr>
          <p:cNvPr id="291" name="Google Shape;291;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4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Supplemental Material</a:t>
            </a:r>
            <a:endParaRPr/>
          </a:p>
        </p:txBody>
      </p:sp>
      <p:sp>
        <p:nvSpPr>
          <p:cNvPr id="297" name="Google Shape;297;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Fritzing</a:t>
            </a:r>
            <a:endParaRPr/>
          </a:p>
        </p:txBody>
      </p:sp>
      <p:sp>
        <p:nvSpPr>
          <p:cNvPr id="303" name="Google Shape;303;p4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“Fritzing is an open-source hardware initiative that makes electronics accessible as a creative material for anyone. We offer a software tool, a community website and services in the spirit of Processing and Arduino, fostering a creative ecosystem that allows users to document their prototypes, share them with others, teach electronics in a classroom, and layout and manufacture professional PCBs.”</a:t>
            </a:r>
            <a:endParaRPr/>
          </a:p>
          <a:p>
            <a:pPr indent="0" lvl="0" marL="0" rtl="0" algn="ctr">
              <a:spcBef>
                <a:spcPts val="1600"/>
              </a:spcBef>
              <a:spcAft>
                <a:spcPts val="1600"/>
              </a:spcAft>
              <a:buNone/>
            </a:pPr>
            <a:r>
              <a:rPr lang="en" u="sng">
                <a:solidFill>
                  <a:schemeClr val="hlink"/>
                </a:solidFill>
                <a:hlinkClick r:id="rId3"/>
              </a:rPr>
              <a:t>http://fritzing.org</a:t>
            </a:r>
            <a:r>
              <a:rPr lang="en"/>
              <a:t> </a:t>
            </a:r>
            <a:endParaRPr/>
          </a:p>
        </p:txBody>
      </p:sp>
      <p:sp>
        <p:nvSpPr>
          <p:cNvPr id="304" name="Google Shape;304;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Fritzing cont’d</a:t>
            </a:r>
            <a:endParaRPr/>
          </a:p>
        </p:txBody>
      </p:sp>
      <p:pic>
        <p:nvPicPr>
          <p:cNvPr descr="Fritzing is an open-source initiative to support designers, artists, researchers and hobbyists to take the step from physical prototyping to actual product. We are creating this software in the spirit of Processing and Arduino, developing a tool that allows users to document their Arduino and other electronic-based prototypes, share them with others, teach electronics in a classroom, and to create a pcb layout for manufacturing." id="310" name="Google Shape;310;p48" title="Fritzing - An Introduction">
            <a:hlinkClick r:id="rId3"/>
          </p:cNvPr>
          <p:cNvPicPr preferRelativeResize="0"/>
          <p:nvPr/>
        </p:nvPicPr>
        <p:blipFill>
          <a:blip r:embed="rId4">
            <a:alphaModFix/>
          </a:blip>
          <a:stretch>
            <a:fillRect/>
          </a:stretch>
        </p:blipFill>
        <p:spPr>
          <a:xfrm>
            <a:off x="2286000" y="1248200"/>
            <a:ext cx="4572000" cy="3429000"/>
          </a:xfrm>
          <a:prstGeom prst="rect">
            <a:avLst/>
          </a:prstGeom>
          <a:noFill/>
          <a:ln>
            <a:noFill/>
          </a:ln>
        </p:spPr>
      </p:pic>
      <p:sp>
        <p:nvSpPr>
          <p:cNvPr id="311" name="Google Shape;311;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a Traffic Light to RGB!</a:t>
            </a:r>
            <a:endParaRPr/>
          </a:p>
        </p:txBody>
      </p:sp>
      <p:sp>
        <p:nvSpPr>
          <p:cNvPr id="317" name="Google Shape;317;p49"/>
          <p:cNvSpPr txBox="1"/>
          <p:nvPr/>
        </p:nvSpPr>
        <p:spPr>
          <a:xfrm>
            <a:off x="11800" y="4761275"/>
            <a:ext cx="9144000" cy="38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Frtizing diagram source: </a:t>
            </a:r>
            <a:r>
              <a:rPr lang="en" sz="800" u="sng">
                <a:solidFill>
                  <a:schemeClr val="hlink"/>
                </a:solidFill>
                <a:hlinkClick r:id="rId3"/>
              </a:rPr>
              <a:t>http://www2.beens.org/computer-technology/arduino/activities/rgb-leds</a:t>
            </a:r>
            <a:endParaRPr sz="800"/>
          </a:p>
          <a:p>
            <a:pPr indent="0" lvl="0" marL="0" rtl="0" algn="l">
              <a:spcBef>
                <a:spcPts val="0"/>
              </a:spcBef>
              <a:spcAft>
                <a:spcPts val="0"/>
              </a:spcAft>
              <a:buNone/>
            </a:pPr>
            <a:r>
              <a:rPr lang="en" sz="800"/>
              <a:t>RGB image source: </a:t>
            </a:r>
            <a:r>
              <a:rPr lang="en" sz="800" u="sng">
                <a:solidFill>
                  <a:schemeClr val="hlink"/>
                </a:solidFill>
                <a:hlinkClick r:id="rId4"/>
              </a:rPr>
              <a:t>http://upload.wikimedia.org/wikipedia/commons/thumb/c/c2/AdditiveColor.svg/220px-AdditiveColor.svg.png</a:t>
            </a:r>
            <a:r>
              <a:rPr lang="en" sz="800"/>
              <a:t> </a:t>
            </a:r>
            <a:endParaRPr sz="800"/>
          </a:p>
        </p:txBody>
      </p:sp>
      <p:grpSp>
        <p:nvGrpSpPr>
          <p:cNvPr id="318" name="Google Shape;318;p49"/>
          <p:cNvGrpSpPr/>
          <p:nvPr/>
        </p:nvGrpSpPr>
        <p:grpSpPr>
          <a:xfrm>
            <a:off x="311700" y="881063"/>
            <a:ext cx="8520600" cy="3686175"/>
            <a:chOff x="311700" y="881063"/>
            <a:chExt cx="8520600" cy="3686175"/>
          </a:xfrm>
        </p:grpSpPr>
        <p:pic>
          <p:nvPicPr>
            <p:cNvPr descr="2013-10-04 14_42_58-RGB.fzz - Fritzing - [Breadboard View].png" id="319" name="Google Shape;319;p49"/>
            <p:cNvPicPr preferRelativeResize="0"/>
            <p:nvPr/>
          </p:nvPicPr>
          <p:blipFill>
            <a:blip r:embed="rId5">
              <a:alphaModFix/>
            </a:blip>
            <a:stretch>
              <a:fillRect/>
            </a:stretch>
          </p:blipFill>
          <p:spPr>
            <a:xfrm>
              <a:off x="5022300" y="881063"/>
              <a:ext cx="3810000" cy="3686175"/>
            </a:xfrm>
            <a:prstGeom prst="rect">
              <a:avLst/>
            </a:prstGeom>
            <a:noFill/>
            <a:ln>
              <a:noFill/>
            </a:ln>
          </p:spPr>
        </p:pic>
        <p:pic>
          <p:nvPicPr>
            <p:cNvPr descr="220px-AdditiveColor.svg.png" id="320" name="Google Shape;320;p49"/>
            <p:cNvPicPr preferRelativeResize="0"/>
            <p:nvPr/>
          </p:nvPicPr>
          <p:blipFill>
            <a:blip r:embed="rId6">
              <a:alphaModFix/>
            </a:blip>
            <a:stretch>
              <a:fillRect/>
            </a:stretch>
          </p:blipFill>
          <p:spPr>
            <a:xfrm>
              <a:off x="311700" y="1676400"/>
              <a:ext cx="2095500" cy="2095500"/>
            </a:xfrm>
            <a:prstGeom prst="rect">
              <a:avLst/>
            </a:prstGeom>
            <a:noFill/>
            <a:ln>
              <a:noFill/>
            </a:ln>
          </p:spPr>
        </p:pic>
        <p:sp>
          <p:nvSpPr>
            <p:cNvPr id="321" name="Google Shape;321;p49"/>
            <p:cNvSpPr txBox="1"/>
            <p:nvPr/>
          </p:nvSpPr>
          <p:spPr>
            <a:xfrm>
              <a:off x="2667000" y="1247863"/>
              <a:ext cx="2095500" cy="29526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260A00"/>
                  </a:solidFill>
                  <a:highlight>
                    <a:srgbClr val="FFFFFF"/>
                  </a:highlight>
                </a:rPr>
                <a:t>Assignment</a:t>
              </a:r>
              <a:endParaRPr b="1" sz="1200">
                <a:solidFill>
                  <a:srgbClr val="260A00"/>
                </a:solidFill>
                <a:highlight>
                  <a:srgbClr val="FFFFFF"/>
                </a:highlight>
              </a:endParaRPr>
            </a:p>
            <a:p>
              <a:pPr indent="0" lvl="0" marL="0" rtl="0" algn="l">
                <a:spcBef>
                  <a:spcPts val="0"/>
                </a:spcBef>
                <a:spcAft>
                  <a:spcPts val="0"/>
                </a:spcAft>
                <a:buNone/>
              </a:pPr>
              <a:r>
                <a:t/>
              </a:r>
              <a:endParaRPr b="1" sz="1200">
                <a:solidFill>
                  <a:srgbClr val="260A00"/>
                </a:solidFill>
                <a:highlight>
                  <a:srgbClr val="FFFFFF"/>
                </a:highlight>
              </a:endParaRPr>
            </a:p>
            <a:p>
              <a:pPr indent="0" lvl="0" marL="0" rtl="0" algn="l">
                <a:spcBef>
                  <a:spcPts val="0"/>
                </a:spcBef>
                <a:spcAft>
                  <a:spcPts val="0"/>
                </a:spcAft>
                <a:buNone/>
              </a:pPr>
              <a:r>
                <a:rPr lang="en" sz="1200">
                  <a:solidFill>
                    <a:srgbClr val="260A00"/>
                  </a:solidFill>
                  <a:highlight>
                    <a:srgbClr val="FFFFFF"/>
                  </a:highlight>
                </a:rPr>
                <a:t>Write a program that loops through the following colours, with each colour being displayed for 500 mS:</a:t>
              </a:r>
              <a:endParaRPr sz="1200">
                <a:solidFill>
                  <a:srgbClr val="260A00"/>
                </a:solidFill>
                <a:highlight>
                  <a:srgbClr val="FFFFFF"/>
                </a:highlight>
              </a:endParaRPr>
            </a:p>
            <a:p>
              <a:pPr indent="0" lvl="0" marL="0" rtl="0" algn="l">
                <a:spcBef>
                  <a:spcPts val="0"/>
                </a:spcBef>
                <a:spcAft>
                  <a:spcPts val="0"/>
                </a:spcAft>
                <a:buNone/>
              </a:pPr>
              <a:r>
                <a:t/>
              </a:r>
              <a:endParaRPr sz="1200">
                <a:solidFill>
                  <a:srgbClr val="260A00"/>
                </a:solidFill>
                <a:highlight>
                  <a:srgbClr val="FFFFFF"/>
                </a:highlight>
              </a:endParaRPr>
            </a:p>
            <a:p>
              <a:pPr indent="-304800" lvl="0" marL="457200" rtl="0" algn="l">
                <a:lnSpc>
                  <a:spcPct val="115000"/>
                </a:lnSpc>
                <a:spcBef>
                  <a:spcPts val="0"/>
                </a:spcBef>
                <a:spcAft>
                  <a:spcPts val="0"/>
                </a:spcAft>
                <a:buClr>
                  <a:srgbClr val="260A00"/>
                </a:buClr>
                <a:buSzPts val="1200"/>
                <a:buChar char="●"/>
              </a:pPr>
              <a:r>
                <a:rPr lang="en" sz="1200">
                  <a:solidFill>
                    <a:srgbClr val="260A00"/>
                  </a:solidFill>
                  <a:highlight>
                    <a:srgbClr val="FFFFFF"/>
                  </a:highlight>
                </a:rPr>
                <a:t>green</a:t>
              </a:r>
              <a:endParaRPr sz="1200">
                <a:solidFill>
                  <a:srgbClr val="260A00"/>
                </a:solidFill>
                <a:highlight>
                  <a:srgbClr val="FFFFFF"/>
                </a:highlight>
              </a:endParaRPr>
            </a:p>
            <a:p>
              <a:pPr indent="-304800" lvl="0" marL="457200" rtl="0" algn="l">
                <a:lnSpc>
                  <a:spcPct val="115000"/>
                </a:lnSpc>
                <a:spcBef>
                  <a:spcPts val="0"/>
                </a:spcBef>
                <a:spcAft>
                  <a:spcPts val="0"/>
                </a:spcAft>
                <a:buClr>
                  <a:srgbClr val="260A00"/>
                </a:buClr>
                <a:buSzPts val="1200"/>
                <a:buChar char="●"/>
              </a:pPr>
              <a:r>
                <a:rPr lang="en" sz="1200">
                  <a:solidFill>
                    <a:srgbClr val="260A00"/>
                  </a:solidFill>
                  <a:highlight>
                    <a:srgbClr val="FFFFFF"/>
                  </a:highlight>
                </a:rPr>
                <a:t>yellow</a:t>
              </a:r>
              <a:endParaRPr sz="1200">
                <a:solidFill>
                  <a:srgbClr val="260A00"/>
                </a:solidFill>
                <a:highlight>
                  <a:srgbClr val="FFFFFF"/>
                </a:highlight>
              </a:endParaRPr>
            </a:p>
            <a:p>
              <a:pPr indent="-304800" lvl="0" marL="457200" rtl="0" algn="l">
                <a:lnSpc>
                  <a:spcPct val="115000"/>
                </a:lnSpc>
                <a:spcBef>
                  <a:spcPts val="0"/>
                </a:spcBef>
                <a:spcAft>
                  <a:spcPts val="0"/>
                </a:spcAft>
                <a:buClr>
                  <a:srgbClr val="260A00"/>
                </a:buClr>
                <a:buSzPts val="1200"/>
                <a:buChar char="●"/>
              </a:pPr>
              <a:r>
                <a:rPr lang="en" sz="1200">
                  <a:solidFill>
                    <a:srgbClr val="260A00"/>
                  </a:solidFill>
                  <a:highlight>
                    <a:srgbClr val="FFFFFF"/>
                  </a:highlight>
                </a:rPr>
                <a:t>red</a:t>
              </a:r>
              <a:endParaRPr sz="1200">
                <a:solidFill>
                  <a:srgbClr val="260A00"/>
                </a:solidFill>
                <a:highlight>
                  <a:srgbClr val="FFFFFF"/>
                </a:highlight>
              </a:endParaRPr>
            </a:p>
            <a:p>
              <a:pPr indent="-304800" lvl="0" marL="457200" rtl="0" algn="l">
                <a:lnSpc>
                  <a:spcPct val="115000"/>
                </a:lnSpc>
                <a:spcBef>
                  <a:spcPts val="0"/>
                </a:spcBef>
                <a:spcAft>
                  <a:spcPts val="0"/>
                </a:spcAft>
                <a:buClr>
                  <a:srgbClr val="260A00"/>
                </a:buClr>
                <a:buSzPts val="1200"/>
                <a:buChar char="●"/>
              </a:pPr>
              <a:r>
                <a:rPr lang="en" sz="1200">
                  <a:solidFill>
                    <a:srgbClr val="260A00"/>
                  </a:solidFill>
                  <a:highlight>
                    <a:srgbClr val="FFFFFF"/>
                  </a:highlight>
                </a:rPr>
                <a:t>magenta</a:t>
              </a:r>
              <a:endParaRPr sz="1200">
                <a:solidFill>
                  <a:srgbClr val="260A00"/>
                </a:solidFill>
                <a:highlight>
                  <a:srgbClr val="FFFFFF"/>
                </a:highlight>
              </a:endParaRPr>
            </a:p>
            <a:p>
              <a:pPr indent="-304800" lvl="0" marL="457200" rtl="0" algn="l">
                <a:lnSpc>
                  <a:spcPct val="115000"/>
                </a:lnSpc>
                <a:spcBef>
                  <a:spcPts val="0"/>
                </a:spcBef>
                <a:spcAft>
                  <a:spcPts val="0"/>
                </a:spcAft>
                <a:buClr>
                  <a:srgbClr val="260A00"/>
                </a:buClr>
                <a:buSzPts val="1200"/>
                <a:buChar char="●"/>
              </a:pPr>
              <a:r>
                <a:rPr lang="en" sz="1200">
                  <a:solidFill>
                    <a:srgbClr val="260A00"/>
                  </a:solidFill>
                  <a:highlight>
                    <a:srgbClr val="FFFFFF"/>
                  </a:highlight>
                </a:rPr>
                <a:t>blue</a:t>
              </a:r>
              <a:endParaRPr sz="1200">
                <a:solidFill>
                  <a:srgbClr val="260A00"/>
                </a:solidFill>
                <a:highlight>
                  <a:srgbClr val="FFFFFF"/>
                </a:highlight>
              </a:endParaRPr>
            </a:p>
            <a:p>
              <a:pPr indent="-304800" lvl="0" marL="457200" rtl="0" algn="l">
                <a:lnSpc>
                  <a:spcPct val="115000"/>
                </a:lnSpc>
                <a:spcBef>
                  <a:spcPts val="0"/>
                </a:spcBef>
                <a:spcAft>
                  <a:spcPts val="0"/>
                </a:spcAft>
                <a:buClr>
                  <a:srgbClr val="260A00"/>
                </a:buClr>
                <a:buSzPts val="1200"/>
                <a:buChar char="●"/>
              </a:pPr>
              <a:r>
                <a:rPr lang="en" sz="1200">
                  <a:solidFill>
                    <a:srgbClr val="260A00"/>
                  </a:solidFill>
                  <a:highlight>
                    <a:srgbClr val="FFFFFF"/>
                  </a:highlight>
                </a:rPr>
                <a:t>cyan</a:t>
              </a:r>
              <a:endParaRPr sz="1200">
                <a:solidFill>
                  <a:srgbClr val="260A00"/>
                </a:solidFill>
                <a:highlight>
                  <a:srgbClr val="FFFFFF"/>
                </a:highlight>
              </a:endParaRPr>
            </a:p>
            <a:p>
              <a:pPr indent="-304800" lvl="0" marL="457200" rtl="0" algn="l">
                <a:lnSpc>
                  <a:spcPct val="115000"/>
                </a:lnSpc>
                <a:spcBef>
                  <a:spcPts val="0"/>
                </a:spcBef>
                <a:spcAft>
                  <a:spcPts val="0"/>
                </a:spcAft>
                <a:buClr>
                  <a:srgbClr val="260A00"/>
                </a:buClr>
                <a:buSzPts val="1200"/>
                <a:buChar char="●"/>
              </a:pPr>
              <a:r>
                <a:rPr lang="en" sz="1200">
                  <a:solidFill>
                    <a:srgbClr val="260A00"/>
                  </a:solidFill>
                  <a:highlight>
                    <a:srgbClr val="FFFFFF"/>
                  </a:highlight>
                </a:rPr>
                <a:t>white</a:t>
              </a:r>
              <a:endParaRPr sz="1200">
                <a:solidFill>
                  <a:srgbClr val="260A00"/>
                </a:solidFill>
                <a:highlight>
                  <a:srgbClr val="FFFFFF"/>
                </a:highlight>
              </a:endParaRPr>
            </a:p>
            <a:p>
              <a:pPr indent="0" lvl="0" marL="0" rtl="0" algn="l">
                <a:spcBef>
                  <a:spcPts val="0"/>
                </a:spcBef>
                <a:spcAft>
                  <a:spcPts val="0"/>
                </a:spcAft>
                <a:buNone/>
              </a:pPr>
              <a:r>
                <a:t/>
              </a:r>
              <a:endParaRPr/>
            </a:p>
          </p:txBody>
        </p:sp>
      </p:grpSp>
      <p:sp>
        <p:nvSpPr>
          <p:cNvPr id="322" name="Google Shape;322;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pic>
        <p:nvPicPr>
          <p:cNvPr id="327" name="Google Shape;327;p50"/>
          <p:cNvPicPr preferRelativeResize="0"/>
          <p:nvPr/>
        </p:nvPicPr>
        <p:blipFill>
          <a:blip r:embed="rId3">
            <a:alphaModFix/>
          </a:blip>
          <a:stretch>
            <a:fillRect/>
          </a:stretch>
        </p:blipFill>
        <p:spPr>
          <a:xfrm>
            <a:off x="3641250" y="1542800"/>
            <a:ext cx="5502750" cy="3601475"/>
          </a:xfrm>
          <a:prstGeom prst="rect">
            <a:avLst/>
          </a:prstGeom>
          <a:noFill/>
          <a:ln>
            <a:noFill/>
          </a:ln>
        </p:spPr>
      </p:pic>
      <p:sp>
        <p:nvSpPr>
          <p:cNvPr id="328" name="Google Shape;328;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Exploration:</a:t>
            </a:r>
            <a:endParaRPr/>
          </a:p>
        </p:txBody>
      </p:sp>
      <p:sp>
        <p:nvSpPr>
          <p:cNvPr id="329" name="Google Shape;329;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30" name="Google Shape;330;p5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06400" lvl="0" marL="457200" rtl="0" algn="l">
              <a:lnSpc>
                <a:spcPct val="100000"/>
              </a:lnSpc>
              <a:spcBef>
                <a:spcPts val="0"/>
              </a:spcBef>
              <a:spcAft>
                <a:spcPts val="0"/>
              </a:spcAft>
              <a:buClr>
                <a:schemeClr val="dk1"/>
              </a:buClr>
              <a:buSzPts val="2800"/>
              <a:buChar char="●"/>
            </a:pPr>
            <a:r>
              <a:rPr lang="en" sz="2800">
                <a:solidFill>
                  <a:schemeClr val="dk1"/>
                </a:solidFill>
              </a:rPr>
              <a:t>Electronics and Arduino simulator</a:t>
            </a:r>
            <a:br>
              <a:rPr lang="en" sz="2800">
                <a:solidFill>
                  <a:schemeClr val="dk1"/>
                </a:solidFill>
              </a:rPr>
            </a:br>
            <a:r>
              <a:rPr lang="en" sz="2800" u="sng">
                <a:solidFill>
                  <a:schemeClr val="accent5"/>
                </a:solidFill>
                <a:hlinkClick r:id="rId4"/>
              </a:rPr>
              <a:t>https://circuits.io/</a:t>
            </a:r>
            <a:r>
              <a:rPr lang="en" sz="2800">
                <a:solidFill>
                  <a:schemeClr val="dk1"/>
                </a:solidFill>
              </a:rPr>
              <a:t>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4" name="Shape 334"/>
        <p:cNvGrpSpPr/>
        <p:nvPr/>
      </p:nvGrpSpPr>
      <p:grpSpPr>
        <a:xfrm>
          <a:off x="0" y="0"/>
          <a:ext cx="0" cy="0"/>
          <a:chOff x="0" y="0"/>
          <a:chExt cx="0" cy="0"/>
        </a:xfrm>
      </p:grpSpPr>
      <p:sp>
        <p:nvSpPr>
          <p:cNvPr id="335" name="Google Shape;335;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Further Exploration (cont’d):</a:t>
            </a:r>
            <a:endParaRPr/>
          </a:p>
        </p:txBody>
      </p:sp>
      <p:sp>
        <p:nvSpPr>
          <p:cNvPr id="336" name="Google Shape;336;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37" name="Google Shape;337;p5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06400" lvl="0" marL="457200" rtl="0" algn="l">
              <a:lnSpc>
                <a:spcPct val="100000"/>
              </a:lnSpc>
              <a:spcBef>
                <a:spcPts val="0"/>
              </a:spcBef>
              <a:spcAft>
                <a:spcPts val="0"/>
              </a:spcAft>
              <a:buClr>
                <a:schemeClr val="dk1"/>
              </a:buClr>
              <a:buSzPts val="2800"/>
              <a:buChar char="●"/>
            </a:pPr>
            <a:r>
              <a:rPr lang="en" sz="2800">
                <a:solidFill>
                  <a:schemeClr val="dk1"/>
                </a:solidFill>
              </a:rPr>
              <a:t>Arduino Tutorials</a:t>
            </a:r>
            <a:br>
              <a:rPr lang="en" sz="2800">
                <a:solidFill>
                  <a:schemeClr val="dk1"/>
                </a:solidFill>
              </a:rPr>
            </a:br>
            <a:r>
              <a:rPr lang="en" sz="2800" u="sng">
                <a:solidFill>
                  <a:schemeClr val="accent5"/>
                </a:solidFill>
                <a:hlinkClick r:id="rId3"/>
              </a:rPr>
              <a:t>http://www.arduino.org</a:t>
            </a:r>
            <a:r>
              <a:rPr lang="en" sz="2800">
                <a:solidFill>
                  <a:schemeClr val="dk1"/>
                </a:solidFill>
              </a:rPr>
              <a:t> (Learning tab)</a:t>
            </a:r>
            <a:endParaRPr sz="2800">
              <a:solidFill>
                <a:schemeClr val="dk1"/>
              </a:solidFill>
            </a:endParaRPr>
          </a:p>
          <a:p>
            <a:pPr indent="-406400" lvl="0" marL="457200" rtl="0" algn="l">
              <a:lnSpc>
                <a:spcPct val="100000"/>
              </a:lnSpc>
              <a:spcBef>
                <a:spcPts val="0"/>
              </a:spcBef>
              <a:spcAft>
                <a:spcPts val="0"/>
              </a:spcAft>
              <a:buClr>
                <a:schemeClr val="dk1"/>
              </a:buClr>
              <a:buSzPts val="2800"/>
              <a:buChar char="●"/>
            </a:pPr>
            <a:r>
              <a:rPr lang="en" sz="2800">
                <a:solidFill>
                  <a:schemeClr val="dk1"/>
                </a:solidFill>
              </a:rPr>
              <a:t>Arduino Reference</a:t>
            </a:r>
            <a:br>
              <a:rPr lang="en" sz="2800">
                <a:solidFill>
                  <a:schemeClr val="dk1"/>
                </a:solidFill>
              </a:rPr>
            </a:br>
            <a:r>
              <a:rPr lang="en" sz="2800" u="sng">
                <a:solidFill>
                  <a:schemeClr val="accent5"/>
                </a:solidFill>
                <a:hlinkClick r:id="rId4"/>
              </a:rPr>
              <a:t>https://www.arduino.cc/en/Reference</a:t>
            </a:r>
            <a:r>
              <a:rPr lang="en" sz="2800">
                <a:solidFill>
                  <a:schemeClr val="dk1"/>
                </a:solidFill>
              </a:rPr>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323725"/>
            <a:ext cx="8520600" cy="4580100"/>
          </a:xfrm>
          <a:prstGeom prst="rect">
            <a:avLst/>
          </a:prstGeom>
          <a:ln>
            <a:noFill/>
          </a:ln>
        </p:spPr>
        <p:txBody>
          <a:bodyPr anchorCtr="0" anchor="ctr" bIns="91425" lIns="91425" spcFirstLastPara="1" rIns="91425" wrap="square" tIns="91425">
            <a:noAutofit/>
          </a:bodyPr>
          <a:lstStyle/>
          <a:p>
            <a:pPr indent="-457200" lvl="0" marL="457200" rtl="0" algn="l">
              <a:spcBef>
                <a:spcPts val="0"/>
              </a:spcBef>
              <a:spcAft>
                <a:spcPts val="0"/>
              </a:spcAft>
              <a:buSzPts val="3600"/>
              <a:buChar char="●"/>
            </a:pPr>
            <a:r>
              <a:rPr lang="en"/>
              <a:t>Can read inputs (e.g., light sensor, button, </a:t>
            </a:r>
            <a:r>
              <a:rPr lang="en" strike="sngStrike"/>
              <a:t>a Tweet</a:t>
            </a:r>
            <a:r>
              <a:rPr lang="en"/>
              <a:t>) and provide outputs (e.g., activate a motor, turn on an LED, make sounds, send a Tweet, put characters on an LCD display)</a:t>
            </a:r>
            <a:endParaRPr/>
          </a:p>
        </p:txBody>
      </p:sp>
      <p:sp>
        <p:nvSpPr>
          <p:cNvPr id="78" name="Google Shape;7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sp>
        <p:nvSpPr>
          <p:cNvPr id="342" name="Google Shape;342;p52"/>
          <p:cNvSpPr txBox="1"/>
          <p:nvPr>
            <p:ph type="title"/>
          </p:nvPr>
        </p:nvSpPr>
        <p:spPr>
          <a:xfrm>
            <a:off x="311700" y="1444650"/>
            <a:ext cx="8520600" cy="2254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My Electronics Presentation</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u="sng">
                <a:solidFill>
                  <a:schemeClr val="hlink"/>
                </a:solidFill>
                <a:hlinkClick r:id="rId3"/>
              </a:rPr>
              <a:t>https://goo.gl/cfO08H</a:t>
            </a:r>
            <a:endParaRPr/>
          </a:p>
          <a:p>
            <a:pPr indent="0" lvl="0" marL="0" rtl="0" algn="ctr">
              <a:spcBef>
                <a:spcPts val="0"/>
              </a:spcBef>
              <a:spcAft>
                <a:spcPts val="0"/>
              </a:spcAft>
              <a:buNone/>
            </a:pPr>
            <a:r>
              <a:rPr lang="en"/>
              <a:t>(on GitHub) </a:t>
            </a:r>
            <a:endParaRPr/>
          </a:p>
        </p:txBody>
      </p:sp>
      <p:sp>
        <p:nvSpPr>
          <p:cNvPr id="343" name="Google Shape;343;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7" name="Shape 347"/>
        <p:cNvGrpSpPr/>
        <p:nvPr/>
      </p:nvGrpSpPr>
      <p:grpSpPr>
        <a:xfrm>
          <a:off x="0" y="0"/>
          <a:ext cx="0" cy="0"/>
          <a:chOff x="0" y="0"/>
          <a:chExt cx="0" cy="0"/>
        </a:xfrm>
      </p:grpSpPr>
      <p:sp>
        <p:nvSpPr>
          <p:cNvPr id="348" name="Google Shape;348;p5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Follow Up questions or comments? Email me at </a:t>
            </a:r>
            <a:r>
              <a:rPr lang="en" u="sng">
                <a:solidFill>
                  <a:schemeClr val="hlink"/>
                </a:solidFill>
                <a:hlinkClick r:id="rId3"/>
              </a:rPr>
              <a:t>pbeens@gmail.com</a:t>
            </a:r>
            <a:r>
              <a:rPr lang="en"/>
              <a:t>.  </a:t>
            </a:r>
            <a:endParaRPr/>
          </a:p>
        </p:txBody>
      </p:sp>
      <p:sp>
        <p:nvSpPr>
          <p:cNvPr id="349" name="Google Shape;349;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84" name="Google Shape;84;p17"/>
          <p:cNvSpPr txBox="1"/>
          <p:nvPr/>
        </p:nvSpPr>
        <p:spPr>
          <a:xfrm>
            <a:off x="11800" y="4837475"/>
            <a:ext cx="9144000" cy="30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t>Credit: </a:t>
            </a:r>
            <a:r>
              <a:rPr lang="en" sz="800" u="sng">
                <a:solidFill>
                  <a:schemeClr val="hlink"/>
                </a:solidFill>
                <a:hlinkClick r:id="rId3"/>
              </a:rPr>
              <a:t>https://en.wikipedia.org/wiki/Arduino</a:t>
            </a:r>
            <a:r>
              <a:rPr lang="en" sz="800"/>
              <a:t> </a:t>
            </a:r>
            <a:endParaRPr sz="800"/>
          </a:p>
        </p:txBody>
      </p:sp>
      <p:sp>
        <p:nvSpPr>
          <p:cNvPr id="85" name="Google Shape;85;p17"/>
          <p:cNvSpPr txBox="1"/>
          <p:nvPr>
            <p:ph idx="1" type="body"/>
          </p:nvPr>
        </p:nvSpPr>
        <p:spPr>
          <a:xfrm>
            <a:off x="311700" y="110175"/>
            <a:ext cx="8520600" cy="4458600"/>
          </a:xfrm>
          <a:prstGeom prst="rect">
            <a:avLst/>
          </a:prstGeom>
        </p:spPr>
        <p:txBody>
          <a:bodyPr anchorCtr="0" anchor="ctr" bIns="91425" lIns="91425" spcFirstLastPara="1" rIns="91425" wrap="square" tIns="91425">
            <a:noAutofit/>
          </a:bodyPr>
          <a:lstStyle/>
          <a:p>
            <a:pPr indent="-419100" lvl="0" marL="457200" rtl="0" algn="l">
              <a:lnSpc>
                <a:spcPct val="100000"/>
              </a:lnSpc>
              <a:spcBef>
                <a:spcPts val="0"/>
              </a:spcBef>
              <a:spcAft>
                <a:spcPts val="0"/>
              </a:spcAft>
              <a:buClr>
                <a:schemeClr val="dk1"/>
              </a:buClr>
              <a:buSzPts val="3000"/>
              <a:buChar char="●"/>
            </a:pPr>
            <a:r>
              <a:rPr lang="en" sz="3000">
                <a:solidFill>
                  <a:schemeClr val="dk1"/>
                </a:solidFill>
              </a:rPr>
              <a:t>Can be used to learn about electronics </a:t>
            </a:r>
            <a:r>
              <a:rPr i="1" lang="en" sz="3000">
                <a:solidFill>
                  <a:schemeClr val="dk1"/>
                </a:solidFill>
              </a:rPr>
              <a:t>and</a:t>
            </a:r>
            <a:r>
              <a:rPr lang="en" sz="3000">
                <a:solidFill>
                  <a:schemeClr val="dk1"/>
                </a:solidFill>
              </a:rPr>
              <a:t> programming (ideal for Computer Technology or Maker Clubs and a great way to make CS more fun)</a:t>
            </a:r>
            <a:endParaRPr sz="3000">
              <a:solidFill>
                <a:schemeClr val="dk1"/>
              </a:solidFill>
            </a:endParaRPr>
          </a:p>
          <a:p>
            <a:pPr indent="-419100" lvl="0" marL="457200" rtl="0" algn="l">
              <a:lnSpc>
                <a:spcPct val="100000"/>
              </a:lnSpc>
              <a:spcBef>
                <a:spcPts val="0"/>
              </a:spcBef>
              <a:spcAft>
                <a:spcPts val="0"/>
              </a:spcAft>
              <a:buClr>
                <a:schemeClr val="dk1"/>
              </a:buClr>
              <a:buSzPts val="3000"/>
              <a:buChar char="●"/>
            </a:pPr>
            <a:r>
              <a:rPr lang="en" sz="3000">
                <a:solidFill>
                  <a:schemeClr val="dk1"/>
                </a:solidFill>
              </a:rPr>
              <a:t>Interesting fact: Arduino programs are called "</a:t>
            </a:r>
            <a:r>
              <a:rPr b="1" lang="en" sz="3000">
                <a:solidFill>
                  <a:schemeClr val="dk1"/>
                </a:solidFill>
              </a:rPr>
              <a:t>sketches</a:t>
            </a:r>
            <a:r>
              <a:rPr lang="en" sz="3000">
                <a:solidFill>
                  <a:schemeClr val="dk1"/>
                </a:solidFill>
              </a:rPr>
              <a:t>", not programs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 Videos</a:t>
            </a:r>
            <a:endParaRPr/>
          </a:p>
        </p:txBody>
      </p:sp>
      <p:sp>
        <p:nvSpPr>
          <p:cNvPr id="91" name="Google Shape;91;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pic>
        <p:nvPicPr>
          <p:cNvPr descr="If you have a friend or relative who has been asking &quot;what's an Arduino?&quot; You can point them here. They'll get an overview of what it is and what's possible with it.&#10;&#10;Get the kit mentioned in this video: http://www.makershed.com/Getting_Started_with_Arduino_Kit_V3_0_p/msgsa.htm&amp;Click=37845" id="96" name="Google Shape;96;p19" title="An Introduction to the Arduino">
            <a:hlinkClick r:id="rId3"/>
          </p:cNvPr>
          <p:cNvPicPr preferRelativeResize="0"/>
          <p:nvPr/>
        </p:nvPicPr>
        <p:blipFill>
          <a:blip r:embed="rId4">
            <a:alphaModFix/>
          </a:blip>
          <a:stretch>
            <a:fillRect/>
          </a:stretch>
        </p:blipFill>
        <p:spPr>
          <a:xfrm>
            <a:off x="2286000" y="857250"/>
            <a:ext cx="4572000" cy="3429000"/>
          </a:xfrm>
          <a:prstGeom prst="rect">
            <a:avLst/>
          </a:prstGeom>
          <a:noFill/>
          <a:ln>
            <a:noFill/>
          </a:ln>
        </p:spPr>
      </p:pic>
      <p:sp>
        <p:nvSpPr>
          <p:cNvPr id="97" name="Google Shape;97;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98" name="Google Shape;98;p19"/>
          <p:cNvSpPr txBox="1"/>
          <p:nvPr/>
        </p:nvSpPr>
        <p:spPr>
          <a:xfrm>
            <a:off x="107900" y="4400150"/>
            <a:ext cx="8908200" cy="6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An Introduction to the Arduino (from Make Magazine) (4:25)</a:t>
            </a:r>
            <a:endParaRPr b="1"/>
          </a:p>
          <a:p>
            <a:pPr indent="0" lvl="0" marL="0" rtl="0" algn="ctr">
              <a:spcBef>
                <a:spcPts val="0"/>
              </a:spcBef>
              <a:spcAft>
                <a:spcPts val="0"/>
              </a:spcAft>
              <a:buNone/>
            </a:pPr>
            <a:r>
              <a:rPr lang="en" u="sng">
                <a:solidFill>
                  <a:schemeClr val="hlink"/>
                </a:solidFill>
                <a:hlinkClick r:id="rId5"/>
              </a:rPr>
              <a:t>https://www.youtube.com/watch?v=CqrQmQqpHXc</a:t>
            </a:r>
            <a:r>
              <a:rPr lang="en"/>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pic>
        <p:nvPicPr>
          <p:cNvPr descr="http://www.ted.com Massimo Banzi helped invent the Arduino, a tiny, easy-to-use open-source microcontroller that's inspired thousands of people around the world to make the coolest things they can imagine -- from toys to satellite gear. Because, as he says, &quot;You don't need anyone's permission to make something great.&quot;&#10;&#10;TEDTalks is a daily video podcast of the best talks and performances from the TED Conference, where the world's leading thinkers and doers give the talk of their lives in 18 minutes. Featured speakers have included Al Gore on climate change, Philippe Starck on design, Jill Bolte Taylor on observing her own stroke, Nicholas Negroponte on One Laptop per Child, Jane Goodall on chimpanzees, Bill Gates on malaria and mosquitoes, Pattie Maes on the &quot;Sixth Sense&quot; wearable tech, and &quot;Lost&quot; producer JJ Abrams on the allure of mystery. TED stands for Technology, Entertainment, Design, and TEDTalks cover these topics as well as science, business, development and the arts. Closed captions and translated subtitles in a variety of languages are now available on TED.com, at http://www.ted.com/translate&#10;&#10;If you have questions or comments about this or other TED videos, please go to http://support.ted.com" id="103" name="Google Shape;103;p20" title="Massimo Banzi: How Arduino is open-sourcing imagination">
            <a:hlinkClick r:id="rId3"/>
          </p:cNvPr>
          <p:cNvPicPr preferRelativeResize="0"/>
          <p:nvPr/>
        </p:nvPicPr>
        <p:blipFill>
          <a:blip r:embed="rId4">
            <a:alphaModFix/>
          </a:blip>
          <a:stretch>
            <a:fillRect/>
          </a:stretch>
        </p:blipFill>
        <p:spPr>
          <a:xfrm>
            <a:off x="2286000" y="857250"/>
            <a:ext cx="4572000" cy="3429000"/>
          </a:xfrm>
          <a:prstGeom prst="rect">
            <a:avLst/>
          </a:prstGeom>
          <a:noFill/>
          <a:ln>
            <a:noFill/>
          </a:ln>
        </p:spPr>
      </p:pic>
      <p:sp>
        <p:nvSpPr>
          <p:cNvPr id="104" name="Google Shape;104;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5" name="Google Shape;105;p20"/>
          <p:cNvSpPr txBox="1"/>
          <p:nvPr/>
        </p:nvSpPr>
        <p:spPr>
          <a:xfrm>
            <a:off x="107900" y="4400150"/>
            <a:ext cx="8908200" cy="6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Massimo Banzi: How Arduino is open-sourcing imagination (15:46)</a:t>
            </a:r>
            <a:endParaRPr b="1"/>
          </a:p>
          <a:p>
            <a:pPr indent="0" lvl="0" marL="0" rtl="0" algn="ctr">
              <a:spcBef>
                <a:spcPts val="0"/>
              </a:spcBef>
              <a:spcAft>
                <a:spcPts val="0"/>
              </a:spcAft>
              <a:buNone/>
            </a:pPr>
            <a:r>
              <a:rPr lang="en" u="sng">
                <a:solidFill>
                  <a:schemeClr val="hlink"/>
                </a:solidFill>
                <a:hlinkClick r:id="rId5"/>
              </a:rPr>
              <a:t>https://www.youtube.com/watch?v=UoBUXOOdLXY</a:t>
            </a:r>
            <a:r>
              <a:rPr lang="en"/>
              <a:t>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pic>
        <p:nvPicPr>
          <p:cNvPr descr="New Episodes each Monday! &#10; &#10;You can download the parts list and the code from this episode on my website: &#10;http://jeremyblum.com/2011/01/02/arduino-tutorial-series-it-begins/ &#10; &#10;This tutorial series is sponsored by element14.  Check out their arduino group! &#10;http://www.element-14.com/community/groups/arduino &#10; &#10;Thanks to my brother for letting me borrow his camera: http://www.youtube.com/zoop425" id="110" name="Google Shape;110;p21" title="Tutorial 01 for Arduino: Getting Acquainted with Arduino">
            <a:hlinkClick r:id="rId3"/>
          </p:cNvPr>
          <p:cNvPicPr preferRelativeResize="0"/>
          <p:nvPr/>
        </p:nvPicPr>
        <p:blipFill>
          <a:blip r:embed="rId4">
            <a:alphaModFix/>
          </a:blip>
          <a:stretch>
            <a:fillRect/>
          </a:stretch>
        </p:blipFill>
        <p:spPr>
          <a:xfrm>
            <a:off x="2286000" y="857250"/>
            <a:ext cx="4572000" cy="3429000"/>
          </a:xfrm>
          <a:prstGeom prst="rect">
            <a:avLst/>
          </a:prstGeom>
          <a:noFill/>
          <a:ln>
            <a:noFill/>
          </a:ln>
        </p:spPr>
      </p:pic>
      <p:sp>
        <p:nvSpPr>
          <p:cNvPr id="111" name="Google Shape;11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2" name="Google Shape;112;p21"/>
          <p:cNvSpPr txBox="1"/>
          <p:nvPr/>
        </p:nvSpPr>
        <p:spPr>
          <a:xfrm>
            <a:off x="107900" y="4400150"/>
            <a:ext cx="8908200" cy="65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“Tutorial 01 for Arduino: Getting Acquainted with Arduino” (14:31)</a:t>
            </a:r>
            <a:endParaRPr b="1"/>
          </a:p>
          <a:p>
            <a:pPr indent="0" lvl="0" marL="0" rtl="0" algn="ctr">
              <a:spcBef>
                <a:spcPts val="0"/>
              </a:spcBef>
              <a:spcAft>
                <a:spcPts val="0"/>
              </a:spcAft>
              <a:buNone/>
            </a:pPr>
            <a:r>
              <a:rPr lang="en" u="sng">
                <a:solidFill>
                  <a:schemeClr val="hlink"/>
                </a:solidFill>
                <a:hlinkClick r:id="rId5"/>
              </a:rPr>
              <a:t>https://www.youtube.com/watch?v=fCxzA9_kg6s</a:t>
            </a:r>
            <a:r>
              <a:rPr lang="en"/>
              <a:t>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